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7010400" cy="9296400"/>
  <p:defaultTextStyle>
    <a:defPPr>
      <a:defRPr lang="en-US"/>
    </a:defPPr>
    <a:lvl1pPr marL="0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489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977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466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955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7443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932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8421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3909" algn="l" defTabSz="51548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5">
          <p15:clr>
            <a:srgbClr val="A4A3A4"/>
          </p15:clr>
        </p15:guide>
        <p15:guide id="2" orient="horz" pos="4202">
          <p15:clr>
            <a:srgbClr val="A4A3A4"/>
          </p15:clr>
        </p15:guide>
        <p15:guide id="3" pos="567">
          <p15:clr>
            <a:srgbClr val="A4A3A4"/>
          </p15:clr>
        </p15:guide>
        <p15:guide id="4" pos="6722">
          <p15:clr>
            <a:srgbClr val="A4A3A4"/>
          </p15:clr>
        </p15:guide>
        <p15:guide id="5" orient="horz" pos="290">
          <p15:clr>
            <a:srgbClr val="A4A3A4"/>
          </p15:clr>
        </p15:guide>
        <p15:guide id="6" orient="horz" pos="2160">
          <p15:clr>
            <a:srgbClr val="A4A3A4"/>
          </p15:clr>
        </p15:guide>
        <p15:guide id="7" pos="263">
          <p15:clr>
            <a:srgbClr val="A4A3A4"/>
          </p15:clr>
        </p15:guide>
        <p15:guide id="8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297"/>
    <a:srgbClr val="BD5B11"/>
    <a:srgbClr val="676767"/>
    <a:srgbClr val="6D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3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90" y="414"/>
      </p:cViewPr>
      <p:guideLst>
        <p:guide orient="horz" pos="565"/>
        <p:guide orient="horz" pos="4202"/>
        <p:guide pos="567"/>
        <p:guide pos="6722"/>
        <p:guide orient="horz" pos="290"/>
        <p:guide orient="horz" pos="2160"/>
        <p:guide pos="263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/>
          <a:lstStyle>
            <a:lvl1pPr algn="r">
              <a:defRPr sz="1200"/>
            </a:lvl1pPr>
          </a:lstStyle>
          <a:p>
            <a:fld id="{9E513D14-86AF-8F4F-8A4D-A6EDB22EA7DD}" type="datetime1">
              <a:rPr lang="en-US" smtClean="0"/>
              <a:pPr/>
              <a:t>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 anchor="b"/>
          <a:lstStyle>
            <a:lvl1pPr algn="r">
              <a:defRPr sz="1200"/>
            </a:lvl1pPr>
          </a:lstStyle>
          <a:p>
            <a:fld id="{28374630-1896-ED46-86EB-32BB49E4F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983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/>
          <a:lstStyle>
            <a:lvl1pPr algn="r">
              <a:defRPr sz="1200"/>
            </a:lvl1pPr>
          </a:lstStyle>
          <a:p>
            <a:fld id="{66985F37-D80A-634D-85AC-B0205D7C7DDC}" type="datetime1">
              <a:rPr lang="en-US" smtClean="0"/>
              <a:pPr/>
              <a:t>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698500"/>
            <a:ext cx="503237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78" rIns="93157" bIns="4657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7" tIns="46578" rIns="93157" bIns="46578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57" tIns="46578" rIns="93157" bIns="46578" rtlCol="0" anchor="b"/>
          <a:lstStyle>
            <a:lvl1pPr algn="r">
              <a:defRPr sz="1200"/>
            </a:lvl1pPr>
          </a:lstStyle>
          <a:p>
            <a:fld id="{CE89AA25-5943-C444-833E-C2FF5C737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097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0965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41930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62894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83859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04824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25789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46753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67718" algn="l" defTabSz="22096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9013" y="698500"/>
            <a:ext cx="503237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00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End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6111112"/>
            <a:ext cx="8420100" cy="291321"/>
          </a:xfrm>
        </p:spPr>
        <p:txBody>
          <a:bodyPr>
            <a:noAutofit/>
          </a:bodyPr>
          <a:lstStyle>
            <a:lvl1pPr algn="ctr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42951" y="6320828"/>
            <a:ext cx="8420100" cy="317343"/>
          </a:xfrm>
        </p:spPr>
        <p:txBody>
          <a:bodyPr>
            <a:noAutofit/>
          </a:bodyPr>
          <a:lstStyle>
            <a:lvl1pPr algn="ctr">
              <a:defRPr sz="1100" baseline="0">
                <a:solidFill>
                  <a:schemeClr val="bg1"/>
                </a:solidFill>
              </a:defRPr>
            </a:lvl1pPr>
            <a:lvl2pPr>
              <a:defRPr sz="800">
                <a:solidFill>
                  <a:schemeClr val="bg1"/>
                </a:solidFill>
              </a:defRPr>
            </a:lvl2pPr>
            <a:lvl3pPr>
              <a:defRPr sz="800">
                <a:solidFill>
                  <a:schemeClr val="bg1"/>
                </a:solidFill>
              </a:defRPr>
            </a:lvl3pPr>
            <a:lvl4pPr>
              <a:defRPr sz="8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3828" y="1941384"/>
            <a:ext cx="2970916" cy="2326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23747" y="465480"/>
            <a:ext cx="2919305" cy="816"/>
          </a:xfrm>
          <a:prstGeom prst="line">
            <a:avLst/>
          </a:prstGeom>
          <a:ln w="12700">
            <a:solidFill>
              <a:srgbClr val="6D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 txBox="1">
            <a:spLocks/>
          </p:cNvSpPr>
          <p:nvPr userDrawn="1"/>
        </p:nvSpPr>
        <p:spPr>
          <a:xfrm>
            <a:off x="330556" y="251800"/>
            <a:ext cx="2020197" cy="317079"/>
          </a:xfrm>
          <a:prstGeom prst="rect">
            <a:avLst/>
          </a:prstGeom>
        </p:spPr>
        <p:txBody>
          <a:bodyPr vert="horz" lIns="103098" tIns="51549" rIns="103098" bIns="51549" rtlCol="0" anchor="t" anchorCtr="0">
            <a:noAutofit/>
          </a:bodyPr>
          <a:lstStyle/>
          <a:p>
            <a:pPr marL="0" marR="0" lvl="0" indent="0" algn="l" defTabSz="5154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j-ea"/>
                <a:cs typeface="Canto Roman"/>
              </a:rPr>
              <a:t>SIX SENSES </a:t>
            </a:r>
            <a:r>
              <a:rPr kumimoji="0" lang="en-US" sz="7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j-ea"/>
                <a:cs typeface="Canto Roman"/>
              </a:rPr>
              <a:t>Ninh</a:t>
            </a: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j-ea"/>
                <a:cs typeface="Canto Roman"/>
              </a:rPr>
              <a:t> van bay |</a:t>
            </a:r>
            <a:endParaRPr kumimoji="0" lang="en-GB" sz="700" b="0" i="0" u="none" strike="noStrike" kern="1200" cap="all" spc="0" normalizeH="0" baseline="0" noProof="0" dirty="0">
              <a:ln>
                <a:noFill/>
              </a:ln>
              <a:solidFill>
                <a:srgbClr val="6D3063"/>
              </a:solidFill>
              <a:effectLst/>
              <a:uLnTx/>
              <a:uFillTx/>
              <a:latin typeface="Book Antiqua"/>
              <a:ea typeface="+mj-ea"/>
              <a:cs typeface="Canto Roman"/>
            </a:endParaRPr>
          </a:p>
        </p:txBody>
      </p:sp>
      <p:pic>
        <p:nvPicPr>
          <p:cNvPr id="3" name="Picture 2" descr="Six senses triangl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12" y="6064424"/>
            <a:ext cx="490571" cy="422823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2697" y="1310013"/>
            <a:ext cx="9160686" cy="2467709"/>
          </a:xfrm>
        </p:spPr>
        <p:txBody>
          <a:bodyPr/>
          <a:lstStyle/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2697" y="4162889"/>
            <a:ext cx="9160686" cy="1538236"/>
          </a:xfrm>
        </p:spPr>
        <p:txBody>
          <a:bodyPr/>
          <a:lstStyle>
            <a:lvl1pPr>
              <a:defRPr sz="150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76590" y="6334256"/>
            <a:ext cx="2466220" cy="142389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r>
              <a:rPr lang="en-US" sz="600" b="0" i="0" dirty="0" smtClean="0">
                <a:solidFill>
                  <a:srgbClr val="676767"/>
                </a:solidFill>
                <a:latin typeface="Book Antiqua"/>
                <a:cs typeface="Canto Roman"/>
              </a:rPr>
              <a:t>Copyright 2016 Six Senses Hotels Resorts Spas | </a:t>
            </a:r>
            <a:r>
              <a:rPr lang="en-US" sz="600" b="0" i="0" dirty="0" err="1" smtClean="0">
                <a:solidFill>
                  <a:schemeClr val="tx2"/>
                </a:solidFill>
                <a:latin typeface="Book Antiqua"/>
                <a:cs typeface="Canto Roman"/>
              </a:rPr>
              <a:t>www.sixsenses.com</a:t>
            </a:r>
            <a:endParaRPr lang="en-GB" sz="600" b="0" i="0" dirty="0">
              <a:solidFill>
                <a:schemeClr val="tx2"/>
              </a:solidFill>
              <a:latin typeface="Book Antiqua"/>
              <a:cs typeface="Canto Roman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93587" y="251800"/>
            <a:ext cx="3986211" cy="21449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BE6C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74" y="3401875"/>
            <a:ext cx="5230319" cy="409195"/>
          </a:xfrm>
        </p:spPr>
        <p:txBody>
          <a:bodyPr>
            <a:normAutofit/>
          </a:bodyPr>
          <a:lstStyle>
            <a:lvl1pPr algn="l">
              <a:defRPr sz="1700" b="0" i="0" cap="all" baseline="0">
                <a:solidFill>
                  <a:schemeClr val="bg1"/>
                </a:solidFill>
                <a:latin typeface="Book Antiqua"/>
                <a:cs typeface="Canto Bold"/>
              </a:defRPr>
            </a:lvl1pPr>
          </a:lstStyle>
          <a:p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55227" y="1964470"/>
            <a:ext cx="4604169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ONE FULL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 PAGE IMAGE FOR A DIVIDER SLIDE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2697" y="1938056"/>
            <a:ext cx="4283009" cy="722918"/>
          </a:xfrm>
        </p:spPr>
        <p:txBody>
          <a:bodyPr/>
          <a:lstStyle/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2697" y="2611394"/>
            <a:ext cx="4283009" cy="1538236"/>
          </a:xfrm>
        </p:spPr>
        <p:txBody>
          <a:bodyPr/>
          <a:lstStyle>
            <a:lvl1pPr>
              <a:defRPr sz="150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pic>
        <p:nvPicPr>
          <p:cNvPr id="3" name="Picture 2" descr="Six senses triangl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12" y="6064733"/>
            <a:ext cx="490571" cy="42220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76590" y="6334256"/>
            <a:ext cx="2466220" cy="142389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r>
              <a:rPr lang="en-US" sz="600" b="0" i="0" dirty="0" smtClean="0">
                <a:solidFill>
                  <a:srgbClr val="676767"/>
                </a:solidFill>
                <a:latin typeface="Book Antiqua"/>
                <a:cs typeface="Canto Roman"/>
              </a:rPr>
              <a:t>Copyright 2016 Six Senses Hotels Resorts Spas | </a:t>
            </a:r>
            <a:r>
              <a:rPr lang="en-US" sz="600" b="0" i="0" dirty="0" err="1" smtClean="0">
                <a:solidFill>
                  <a:schemeClr val="tx2"/>
                </a:solidFill>
                <a:latin typeface="Book Antiqua"/>
                <a:cs typeface="Canto Roman"/>
              </a:rPr>
              <a:t>www.sixsenses.com</a:t>
            </a:r>
            <a:endParaRPr lang="en-GB" sz="600" b="0" i="0" dirty="0">
              <a:solidFill>
                <a:schemeClr val="tx2"/>
              </a:solidFill>
              <a:latin typeface="Book Antiqua"/>
              <a:cs typeface="Canto Roman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3747" y="465480"/>
            <a:ext cx="2919305" cy="816"/>
          </a:xfrm>
          <a:prstGeom prst="line">
            <a:avLst/>
          </a:prstGeom>
          <a:ln w="12700">
            <a:solidFill>
              <a:srgbClr val="6D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322697" y="251800"/>
            <a:ext cx="2020197" cy="317079"/>
          </a:xfrm>
          <a:prstGeom prst="rect">
            <a:avLst/>
          </a:prstGeom>
        </p:spPr>
        <p:txBody>
          <a:bodyPr vert="horz" lIns="103098" tIns="51549" rIns="103098" bIns="51549" rtlCol="0" anchor="t" anchorCtr="0">
            <a:noAutofit/>
          </a:bodyPr>
          <a:lstStyle/>
          <a:p>
            <a:pPr marL="0" marR="0" lvl="0" indent="0" algn="l" defTabSz="5154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SIX SENSES </a:t>
            </a:r>
            <a:r>
              <a:rPr kumimoji="0" lang="en-US" sz="7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Ninh</a:t>
            </a: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 van bay |</a:t>
            </a:r>
            <a:endParaRPr kumimoji="0" lang="en-GB" sz="700" b="0" i="0" u="none" strike="noStrike" kern="1200" cap="all" spc="0" normalizeH="0" baseline="0" noProof="0" dirty="0">
              <a:ln>
                <a:noFill/>
              </a:ln>
              <a:solidFill>
                <a:srgbClr val="6D3063"/>
              </a:solidFill>
              <a:effectLst/>
              <a:uLnTx/>
              <a:uFillTx/>
              <a:latin typeface="Book Antiqua"/>
              <a:ea typeface="+mn-ea"/>
              <a:cs typeface="Canto Roman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rgbClr val="BE6C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47630" y="3278701"/>
            <a:ext cx="4227123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ONE VERTICAL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OR A COLLAGE OF IMAGES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93587" y="251800"/>
            <a:ext cx="3986211" cy="21449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2697" y="3016328"/>
            <a:ext cx="4283009" cy="2328190"/>
          </a:xfrm>
        </p:spPr>
        <p:txBody>
          <a:bodyPr numCol="2" spcCol="260982"/>
          <a:lstStyle>
            <a:lvl1pPr>
              <a:spcAft>
                <a:spcPts val="290"/>
              </a:spcAft>
              <a:defRPr sz="1000" baseline="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2697" y="1437354"/>
            <a:ext cx="4283009" cy="1538236"/>
          </a:xfrm>
        </p:spPr>
        <p:txBody>
          <a:bodyPr/>
          <a:lstStyle>
            <a:lvl1pPr>
              <a:defRPr sz="150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pic>
        <p:nvPicPr>
          <p:cNvPr id="12" name="Picture 11" descr="Six senses triangl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12" y="6064424"/>
            <a:ext cx="490571" cy="42282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76590" y="6334256"/>
            <a:ext cx="2466220" cy="142389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r>
              <a:rPr lang="en-US" sz="600" b="0" i="0" dirty="0" smtClean="0">
                <a:solidFill>
                  <a:srgbClr val="676767"/>
                </a:solidFill>
                <a:latin typeface="Book Antiqua"/>
                <a:cs typeface="Canto Roman"/>
              </a:rPr>
              <a:t>Copyright 2016 Six Senses Hotels Resorts Spas | </a:t>
            </a:r>
            <a:r>
              <a:rPr lang="en-US" sz="600" b="0" i="0" dirty="0" err="1" smtClean="0">
                <a:solidFill>
                  <a:schemeClr val="tx2"/>
                </a:solidFill>
                <a:latin typeface="Book Antiqua"/>
                <a:cs typeface="Canto Roman"/>
              </a:rPr>
              <a:t>www.sixsenses.com</a:t>
            </a:r>
            <a:endParaRPr lang="en-GB" sz="600" b="0" i="0" dirty="0">
              <a:solidFill>
                <a:schemeClr val="tx2"/>
              </a:solidFill>
              <a:latin typeface="Book Antiqua"/>
              <a:cs typeface="Canto Roman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3747" y="465480"/>
            <a:ext cx="2919305" cy="816"/>
          </a:xfrm>
          <a:prstGeom prst="line">
            <a:avLst/>
          </a:prstGeom>
          <a:ln w="12700">
            <a:solidFill>
              <a:srgbClr val="6D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322697" y="251800"/>
            <a:ext cx="2020197" cy="317079"/>
          </a:xfrm>
          <a:prstGeom prst="rect">
            <a:avLst/>
          </a:prstGeom>
        </p:spPr>
        <p:txBody>
          <a:bodyPr vert="horz" lIns="103098" tIns="51549" rIns="103098" bIns="51549" rtlCol="0" anchor="t" anchorCtr="0">
            <a:noAutofit/>
          </a:bodyPr>
          <a:lstStyle/>
          <a:p>
            <a:pPr marL="0" marR="0" lvl="0" indent="0" algn="l" defTabSz="5154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SIX SENSES </a:t>
            </a:r>
            <a:r>
              <a:rPr kumimoji="0" lang="en-US" sz="7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Ninh</a:t>
            </a: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 van bay |</a:t>
            </a:r>
            <a:endParaRPr kumimoji="0" lang="en-GB" sz="700" b="0" i="0" u="none" strike="noStrike" kern="1200" cap="all" spc="0" normalizeH="0" baseline="0" noProof="0" dirty="0">
              <a:ln>
                <a:noFill/>
              </a:ln>
              <a:solidFill>
                <a:srgbClr val="6D3063"/>
              </a:solidFill>
              <a:effectLst/>
              <a:uLnTx/>
              <a:uFillTx/>
              <a:latin typeface="Book Antiqua"/>
              <a:ea typeface="+mn-ea"/>
              <a:cs typeface="Canto Roman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953000" y="1223244"/>
            <a:ext cx="4953000" cy="3993700"/>
          </a:xfrm>
          <a:prstGeom prst="rect">
            <a:avLst/>
          </a:prstGeom>
          <a:solidFill>
            <a:srgbClr val="BE6C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729981" y="3008144"/>
            <a:ext cx="3775737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ONE HORIZONTAL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IMAGE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593587" y="251800"/>
            <a:ext cx="3986211" cy="21449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2697" y="1938056"/>
            <a:ext cx="4283009" cy="722918"/>
          </a:xfrm>
        </p:spPr>
        <p:txBody>
          <a:bodyPr/>
          <a:lstStyle/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2697" y="2611394"/>
            <a:ext cx="4283009" cy="1538236"/>
          </a:xfrm>
        </p:spPr>
        <p:txBody>
          <a:bodyPr/>
          <a:lstStyle>
            <a:lvl1pPr>
              <a:defRPr sz="150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pic>
        <p:nvPicPr>
          <p:cNvPr id="3" name="Picture 2" descr="Six senses triangl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12" y="6064733"/>
            <a:ext cx="490571" cy="42220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76590" y="6334256"/>
            <a:ext cx="2466220" cy="142389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r>
              <a:rPr lang="en-US" sz="600" b="0" i="0" dirty="0" smtClean="0">
                <a:solidFill>
                  <a:srgbClr val="676767"/>
                </a:solidFill>
                <a:latin typeface="Book Antiqua"/>
                <a:cs typeface="Canto Roman"/>
              </a:rPr>
              <a:t>Copyright 2016 Six Senses Hotels Resorts Spas | </a:t>
            </a:r>
            <a:r>
              <a:rPr lang="en-US" sz="600" b="0" i="0" dirty="0" err="1" smtClean="0">
                <a:solidFill>
                  <a:schemeClr val="tx2"/>
                </a:solidFill>
                <a:latin typeface="Book Antiqua"/>
                <a:cs typeface="Canto Roman"/>
              </a:rPr>
              <a:t>www.sixsenses.com</a:t>
            </a:r>
            <a:endParaRPr lang="en-GB" sz="600" b="0" i="0" dirty="0">
              <a:solidFill>
                <a:schemeClr val="tx2"/>
              </a:solidFill>
              <a:latin typeface="Book Antiqua"/>
              <a:cs typeface="Canto Roman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3747" y="465480"/>
            <a:ext cx="2919305" cy="816"/>
          </a:xfrm>
          <a:prstGeom prst="line">
            <a:avLst/>
          </a:prstGeom>
          <a:ln w="12700">
            <a:solidFill>
              <a:srgbClr val="6D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 txBox="1">
            <a:spLocks/>
          </p:cNvSpPr>
          <p:nvPr userDrawn="1"/>
        </p:nvSpPr>
        <p:spPr>
          <a:xfrm>
            <a:off x="322697" y="251800"/>
            <a:ext cx="2020197" cy="317079"/>
          </a:xfrm>
          <a:prstGeom prst="rect">
            <a:avLst/>
          </a:prstGeom>
        </p:spPr>
        <p:txBody>
          <a:bodyPr vert="horz" lIns="103098" tIns="51549" rIns="103098" bIns="51549" rtlCol="0" anchor="t" anchorCtr="0">
            <a:noAutofit/>
          </a:bodyPr>
          <a:lstStyle/>
          <a:p>
            <a:pPr marL="0" marR="0" lvl="0" indent="0" algn="l" defTabSz="5154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SIX SENSES </a:t>
            </a:r>
            <a:r>
              <a:rPr kumimoji="0" lang="en-US" sz="7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Ninh</a:t>
            </a: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 van bay |</a:t>
            </a:r>
            <a:endParaRPr kumimoji="0" lang="en-GB" sz="700" b="0" i="0" u="none" strike="noStrike" kern="1200" cap="all" spc="0" normalizeH="0" baseline="0" noProof="0" dirty="0">
              <a:ln>
                <a:noFill/>
              </a:ln>
              <a:solidFill>
                <a:srgbClr val="6D3063"/>
              </a:solidFill>
              <a:effectLst/>
              <a:uLnTx/>
              <a:uFillTx/>
              <a:latin typeface="Book Antiqua"/>
              <a:ea typeface="+mn-ea"/>
              <a:cs typeface="Canto Roman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4953000" y="0"/>
            <a:ext cx="4953000" cy="3429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707646" y="1373543"/>
            <a:ext cx="3775737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HORIZONTAL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IMAGE 1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953000" y="3429000"/>
            <a:ext cx="4953000" cy="3429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707646" y="4987499"/>
            <a:ext cx="3775737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HORIZONTAL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IMAGE 2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93587" y="251800"/>
            <a:ext cx="3986211" cy="21449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6524667" y="3593840"/>
            <a:ext cx="3381333" cy="21935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271544" y="3593840"/>
            <a:ext cx="3381333" cy="21935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755956" y="1381400"/>
            <a:ext cx="4727427" cy="2031863"/>
          </a:xfrm>
        </p:spPr>
        <p:txBody>
          <a:bodyPr numCol="2" spcCol="260982"/>
          <a:lstStyle>
            <a:lvl1pPr>
              <a:spcAft>
                <a:spcPts val="290"/>
              </a:spcAft>
              <a:defRPr sz="1000" baseline="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2697" y="1344097"/>
            <a:ext cx="4283009" cy="1538236"/>
          </a:xfrm>
        </p:spPr>
        <p:txBody>
          <a:bodyPr/>
          <a:lstStyle>
            <a:lvl1pPr>
              <a:defRPr sz="1500">
                <a:solidFill>
                  <a:srgbClr val="6D3063"/>
                </a:solidFill>
                <a:latin typeface="Book Antiqua"/>
                <a:cs typeface="Book Antiqua"/>
              </a:defRPr>
            </a:lvl1pPr>
          </a:lstStyle>
          <a:p>
            <a:pPr lvl="0"/>
            <a:r>
              <a:rPr lang="en-GB" dirty="0" smtClean="0"/>
              <a:t>Click to edit text</a:t>
            </a:r>
          </a:p>
        </p:txBody>
      </p:sp>
      <p:pic>
        <p:nvPicPr>
          <p:cNvPr id="12" name="Picture 11" descr="Six senses triangl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12" y="6064424"/>
            <a:ext cx="490571" cy="42282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76590" y="6334256"/>
            <a:ext cx="2466220" cy="142389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r>
              <a:rPr lang="en-US" sz="600" b="0" i="0" dirty="0" smtClean="0">
                <a:solidFill>
                  <a:srgbClr val="676767"/>
                </a:solidFill>
                <a:latin typeface="Book Antiqua"/>
                <a:cs typeface="Canto Roman"/>
              </a:rPr>
              <a:t>Copyright 2016 Six Senses Hotels Resorts Spas | </a:t>
            </a:r>
            <a:r>
              <a:rPr lang="en-US" sz="600" b="0" i="0" dirty="0" err="1" smtClean="0">
                <a:solidFill>
                  <a:schemeClr val="tx2"/>
                </a:solidFill>
                <a:latin typeface="Book Antiqua"/>
                <a:cs typeface="Canto Roman"/>
              </a:rPr>
              <a:t>www.sixsenses.com</a:t>
            </a:r>
            <a:endParaRPr lang="en-GB" sz="600" b="0" i="0" dirty="0">
              <a:solidFill>
                <a:schemeClr val="tx2"/>
              </a:solidFill>
              <a:latin typeface="Book Antiqua"/>
              <a:cs typeface="Canto Roman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23747" y="465480"/>
            <a:ext cx="2919305" cy="816"/>
          </a:xfrm>
          <a:prstGeom prst="line">
            <a:avLst/>
          </a:prstGeom>
          <a:ln w="12700">
            <a:solidFill>
              <a:srgbClr val="6D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Placeholder 1"/>
          <p:cNvSpPr txBox="1">
            <a:spLocks/>
          </p:cNvSpPr>
          <p:nvPr userDrawn="1"/>
        </p:nvSpPr>
        <p:spPr>
          <a:xfrm>
            <a:off x="322697" y="251800"/>
            <a:ext cx="2020197" cy="317079"/>
          </a:xfrm>
          <a:prstGeom prst="rect">
            <a:avLst/>
          </a:prstGeom>
        </p:spPr>
        <p:txBody>
          <a:bodyPr vert="horz" lIns="103098" tIns="51549" rIns="103098" bIns="51549" rtlCol="0" anchor="t" anchorCtr="0">
            <a:noAutofit/>
          </a:bodyPr>
          <a:lstStyle/>
          <a:p>
            <a:pPr marL="0" marR="0" lvl="0" indent="0" algn="l" defTabSz="5154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SIX SENSES </a:t>
            </a:r>
            <a:r>
              <a:rPr kumimoji="0" lang="en-US" sz="700" b="0" i="0" u="none" strike="noStrike" kern="1200" cap="all" spc="0" normalizeH="0" baseline="0" noProof="0" dirty="0" err="1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Ninh</a:t>
            </a: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rgbClr val="6D3063"/>
                </a:solidFill>
                <a:effectLst/>
                <a:uLnTx/>
                <a:uFillTx/>
                <a:latin typeface="Book Antiqua"/>
                <a:ea typeface="+mn-ea"/>
                <a:cs typeface="Canto Roman"/>
              </a:rPr>
              <a:t> van bay |</a:t>
            </a:r>
            <a:endParaRPr kumimoji="0" lang="en-GB" sz="700" b="0" i="0" u="none" strike="noStrike" kern="1200" cap="all" spc="0" normalizeH="0" baseline="0" noProof="0" dirty="0">
              <a:ln>
                <a:noFill/>
              </a:ln>
              <a:solidFill>
                <a:srgbClr val="6D3063"/>
              </a:solidFill>
              <a:effectLst/>
              <a:uLnTx/>
              <a:uFillTx/>
              <a:latin typeface="Book Antiqua"/>
              <a:ea typeface="+mn-ea"/>
              <a:cs typeface="Canto Roman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3593840"/>
            <a:ext cx="3381333" cy="2193515"/>
          </a:xfrm>
          <a:prstGeom prst="rect">
            <a:avLst/>
          </a:prstGeom>
          <a:solidFill>
            <a:srgbClr val="BE6C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52784" y="4478399"/>
            <a:ext cx="3024421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HORIZONTAL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IMAGE 1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432969" y="4478399"/>
            <a:ext cx="3024421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HORIZONTAL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IMAGE 2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6769937" y="4478399"/>
            <a:ext cx="3024421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HORIZONTAL </a:t>
            </a:r>
            <a:r>
              <a:rPr lang="en-US" sz="1500" baseline="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IMAGE 3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593587" y="251800"/>
            <a:ext cx="3986211" cy="214496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655227" y="2805467"/>
            <a:ext cx="4604169" cy="275456"/>
          </a:xfrm>
          <a:prstGeom prst="rect">
            <a:avLst/>
          </a:prstGeom>
          <a:noFill/>
        </p:spPr>
        <p:txBody>
          <a:bodyPr wrap="square" lIns="44193" tIns="22096" rIns="44193" bIns="22096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Book Antiqua"/>
                <a:cs typeface="Book Antiqua"/>
              </a:rPr>
              <a:t>A COLLAGE OF IMAGES</a:t>
            </a:r>
            <a:endParaRPr lang="en-US" sz="1500" dirty="0">
              <a:solidFill>
                <a:schemeClr val="accent3">
                  <a:lumMod val="75000"/>
                </a:schemeClr>
              </a:solidFill>
              <a:latin typeface="Book Antiqua"/>
              <a:cs typeface="Book Antiqua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93587" y="251800"/>
            <a:ext cx="3986211" cy="2144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33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6266" y="251800"/>
            <a:ext cx="3411048" cy="317079"/>
          </a:xfrm>
          <a:prstGeom prst="rect">
            <a:avLst/>
          </a:prstGeom>
        </p:spPr>
        <p:txBody>
          <a:bodyPr vert="horz" lIns="103098" tIns="51549" rIns="103098" bIns="51549" rtlCol="0" anchor="t" anchorCtr="0">
            <a:noAutofit/>
          </a:bodyPr>
          <a:lstStyle/>
          <a:p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394" y="1462344"/>
            <a:ext cx="8652927" cy="3161791"/>
          </a:xfrm>
          <a:prstGeom prst="rect">
            <a:avLst/>
          </a:prstGeom>
        </p:spPr>
        <p:txBody>
          <a:bodyPr vert="horz" lIns="103098" tIns="51549" rIns="103098" bIns="51549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smtClean="0"/>
              <a:t>Second level</a:t>
            </a:r>
          </a:p>
          <a:p>
            <a:pPr lvl="0"/>
            <a:r>
              <a:rPr lang="en-GB" dirty="0" smtClean="0"/>
              <a:t>Third level</a:t>
            </a:r>
          </a:p>
          <a:p>
            <a:pPr lvl="0"/>
            <a:r>
              <a:rPr lang="en-GB" dirty="0" smtClean="0"/>
              <a:t>Fourth level</a:t>
            </a:r>
          </a:p>
          <a:p>
            <a:pPr lvl="0"/>
            <a:r>
              <a:rPr lang="en-GB" dirty="0" smtClean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lvl1pPr algn="l" defTabSz="515489" rtl="0" eaLnBrk="1" latinLnBrk="0" hangingPunct="1">
        <a:spcBef>
          <a:spcPct val="0"/>
        </a:spcBef>
        <a:buNone/>
        <a:defRPr sz="700" b="0" i="0" kern="1200" cap="all">
          <a:solidFill>
            <a:srgbClr val="676767"/>
          </a:solidFill>
          <a:latin typeface="Book Antiqua"/>
          <a:ea typeface="+mj-ea"/>
          <a:cs typeface="Canto Roman"/>
        </a:defRPr>
      </a:lvl1pPr>
    </p:titleStyle>
    <p:bodyStyle>
      <a:lvl1pPr marL="1534" indent="6905" algn="l" defTabSz="515489" rtl="0" eaLnBrk="1" latinLnBrk="0" hangingPunct="1">
        <a:spcBef>
          <a:spcPct val="20000"/>
        </a:spcBef>
        <a:buFont typeface="Arial"/>
        <a:buNone/>
        <a:defRPr sz="2800" b="0" i="0" kern="1200">
          <a:solidFill>
            <a:srgbClr val="676767"/>
          </a:solidFill>
          <a:latin typeface="Book Antiqua"/>
          <a:ea typeface="+mn-ea"/>
          <a:cs typeface="Canto Roman"/>
        </a:defRPr>
      </a:lvl1pPr>
      <a:lvl2pPr marL="837669" indent="-322180" algn="l" defTabSz="515489" rtl="0" eaLnBrk="1" latinLnBrk="0" hangingPunct="1">
        <a:spcBef>
          <a:spcPct val="20000"/>
        </a:spcBef>
        <a:buFont typeface="Arial"/>
        <a:buNone/>
        <a:defRPr sz="1200" b="0" i="0" kern="1200">
          <a:solidFill>
            <a:srgbClr val="676767"/>
          </a:solidFill>
          <a:latin typeface="Book Antiqua"/>
          <a:ea typeface="+mn-ea"/>
          <a:cs typeface="Book Antiqua"/>
        </a:defRPr>
      </a:lvl2pPr>
      <a:lvl3pPr marL="1288722" indent="-257744" algn="l" defTabSz="515489" rtl="0" eaLnBrk="1" latinLnBrk="0" hangingPunct="1">
        <a:spcBef>
          <a:spcPct val="20000"/>
        </a:spcBef>
        <a:buFont typeface="Arial"/>
        <a:buNone/>
        <a:defRPr sz="1200" b="0" i="0" kern="1200">
          <a:solidFill>
            <a:srgbClr val="676767"/>
          </a:solidFill>
          <a:latin typeface="Book Antiqua"/>
          <a:ea typeface="+mn-ea"/>
          <a:cs typeface="Book Antiqua"/>
        </a:defRPr>
      </a:lvl3pPr>
      <a:lvl4pPr marL="1804211" indent="-257744" algn="l" defTabSz="515489" rtl="0" eaLnBrk="1" latinLnBrk="0" hangingPunct="1">
        <a:spcBef>
          <a:spcPct val="20000"/>
        </a:spcBef>
        <a:buFont typeface="Arial"/>
        <a:buNone/>
        <a:defRPr sz="1200" b="0" i="0" kern="1200">
          <a:solidFill>
            <a:srgbClr val="676767"/>
          </a:solidFill>
          <a:latin typeface="Book Antiqua"/>
          <a:ea typeface="+mn-ea"/>
          <a:cs typeface="Book Antiqua"/>
        </a:defRPr>
      </a:lvl4pPr>
      <a:lvl5pPr marL="2319699" indent="-257744" algn="l" defTabSz="515489" rtl="0" eaLnBrk="1" latinLnBrk="0" hangingPunct="1">
        <a:spcBef>
          <a:spcPct val="20000"/>
        </a:spcBef>
        <a:buFont typeface="Arial"/>
        <a:buNone/>
        <a:defRPr sz="1200" b="0" i="0" kern="1200">
          <a:solidFill>
            <a:srgbClr val="676767"/>
          </a:solidFill>
          <a:latin typeface="Book Antiqua"/>
          <a:ea typeface="+mn-ea"/>
          <a:cs typeface="Book Antiqua"/>
        </a:defRPr>
      </a:lvl5pPr>
      <a:lvl6pPr marL="2835188" indent="-257744" algn="l" defTabSz="51548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0676" indent="-257744" algn="l" defTabSz="51548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6165" indent="-257744" algn="l" defTabSz="51548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1654" indent="-257744" algn="l" defTabSz="51548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489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977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466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955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7443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932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8421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3909" algn="l" defTabSz="51548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7428" y="365586"/>
            <a:ext cx="424417" cy="470039"/>
          </a:xfrm>
          <a:prstGeom prst="rect">
            <a:avLst/>
          </a:prstGeom>
        </p:spPr>
        <p:txBody>
          <a:bodyPr vert="horz" wrap="none" lIns="103098" tIns="51549" rIns="103098" bIns="51549" rtlCol="0" anchor="t" anchorCtr="0">
            <a:noAutofit/>
          </a:bodyPr>
          <a:lstStyle/>
          <a:p>
            <a:pPr>
              <a:spcBef>
                <a:spcPct val="0"/>
              </a:spcBef>
            </a:pPr>
            <a:endParaRPr lang="en-US" sz="700" cap="all" dirty="0">
              <a:solidFill>
                <a:schemeClr val="bg1"/>
              </a:solidFill>
              <a:latin typeface="Book Antiqua"/>
              <a:ea typeface="+mj-ea"/>
              <a:cs typeface="Canto Roman"/>
            </a:endParaRPr>
          </a:p>
        </p:txBody>
      </p:sp>
      <p:sp>
        <p:nvSpPr>
          <p:cNvPr id="7" name="Text Placeholder 25"/>
          <p:cNvSpPr>
            <a:spLocks noGrp="1"/>
          </p:cNvSpPr>
          <p:nvPr>
            <p:ph type="body" sz="quarter" idx="10"/>
          </p:nvPr>
        </p:nvSpPr>
        <p:spPr>
          <a:xfrm>
            <a:off x="858479" y="506311"/>
            <a:ext cx="8083206" cy="541485"/>
          </a:xfrm>
        </p:spPr>
        <p:txBody>
          <a:bodyPr/>
          <a:lstStyle/>
          <a:p>
            <a:pPr algn="ctr"/>
            <a:r>
              <a:rPr lang="en-GB" dirty="0" smtClean="0"/>
              <a:t>GROW WITH SIX </a:t>
            </a:r>
            <a:r>
              <a:rPr lang="en-GB" dirty="0" smtClean="0"/>
              <a:t>SENSES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41849"/>
              </p:ext>
            </p:extLst>
          </p:nvPr>
        </p:nvGraphicFramePr>
        <p:xfrm>
          <a:off x="858479" y="992376"/>
          <a:ext cx="8276583" cy="5095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9"/>
                <a:gridCol w="1051036"/>
                <a:gridCol w="1109973"/>
                <a:gridCol w="1051036"/>
                <a:gridCol w="992100"/>
                <a:gridCol w="992100"/>
                <a:gridCol w="1011745"/>
                <a:gridCol w="1361354"/>
              </a:tblGrid>
              <a:tr h="680629">
                <a:tc gridSpan="8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Six</a:t>
                      </a:r>
                      <a:r>
                        <a:rPr lang="en-US" sz="2200" baseline="0" dirty="0" smtClean="0"/>
                        <a:t> Senses </a:t>
                      </a:r>
                      <a:r>
                        <a:rPr lang="en-US" sz="2200" baseline="0" dirty="0" err="1" smtClean="0"/>
                        <a:t>Ninh</a:t>
                      </a:r>
                      <a:r>
                        <a:rPr lang="en-US" sz="2200" baseline="0" dirty="0" smtClean="0"/>
                        <a:t> Van Bay - Kids</a:t>
                      </a:r>
                      <a:endParaRPr lang="en-US" sz="2200" dirty="0"/>
                    </a:p>
                  </a:txBody>
                  <a:tcPr marL="42442" marR="42442" marT="23502" marB="23502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314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Monday</a:t>
                      </a:r>
                      <a:endParaRPr lang="en-US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Tuesday</a:t>
                      </a:r>
                      <a:endParaRPr lang="en-US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Wednesday</a:t>
                      </a:r>
                      <a:endParaRPr lang="en-US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Thursday</a:t>
                      </a:r>
                      <a:endParaRPr lang="en-US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Friday</a:t>
                      </a:r>
                      <a:endParaRPr lang="en-US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Saturday</a:t>
                      </a:r>
                      <a:endParaRPr lang="en-US" sz="900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Book Antiqua" panose="02040602050305030304" pitchFamily="18" charset="0"/>
                        </a:rPr>
                        <a:t>Sunday</a:t>
                      </a:r>
                    </a:p>
                  </a:txBody>
                  <a:tcPr marL="42442" marR="42442" marT="23502" marB="23502" anchor="ctr"/>
                </a:tc>
              </a:tr>
              <a:tr h="49374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General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 Day</a:t>
                      </a:r>
                    </a:p>
                    <a:p>
                      <a:pPr algn="ctr"/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Theme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Meatless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Earth Day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Wellness Wednesday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Vietnamese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Sustainable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 Saturday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Social Sunday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5206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9 – 10 am</a:t>
                      </a:r>
                      <a:endParaRPr lang="en-US" sz="8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Make Vietnamese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origami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Intellectual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u="none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900" u="non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How to purify the water ?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Earth Lab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900" u="none" kern="1200" noProof="0" dirty="0" err="1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Greenary</a:t>
                      </a: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Things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Earth Lab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Be a Farmer*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Earth Lab 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Into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the Blue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Physical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Experience Center 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Learn Vietnamese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Intellectual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@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Sub Club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Yoga Class*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Physical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@ Spa</a:t>
                      </a:r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</a:tr>
              <a:tr h="760865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10 – 11 am</a:t>
                      </a:r>
                      <a:endParaRPr lang="en-US" sz="8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Meatless Monday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presentation + games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SubClub</a:t>
                      </a:r>
                      <a:endParaRPr lang="en-US" sz="900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Recycle Factory (A)*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algn="ctr"/>
                      <a:r>
                        <a:rPr lang="en-US" sz="900" b="0" u="none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@ Earth</a:t>
                      </a:r>
                      <a:r>
                        <a:rPr lang="en-US" sz="900" b="0" u="none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Lab </a:t>
                      </a:r>
                    </a:p>
                    <a:p>
                      <a:pPr algn="ctr"/>
                      <a:endParaRPr lang="en-US" sz="900" b="0" u="none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Learn Vietnamese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Intellectual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u="none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Fun in the Sand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Guided meditation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Spiritual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Spa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Bracelet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making </a:t>
                      </a:r>
                    </a:p>
                    <a:p>
                      <a:pPr algn="ctr"/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Social 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SubClub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Chocolate &amp; mint Pot*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</a:tr>
              <a:tr h="36458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10:30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am</a:t>
                      </a:r>
                      <a:endParaRPr lang="en-US" sz="8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u="none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u="none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u="none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u="none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u="none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Morning Tea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</a:tr>
              <a:tr h="61820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 –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3 pm</a:t>
                      </a:r>
                      <a:endParaRPr lang="en-US" sz="8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Be a Farmer*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Earth Lab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Trivia 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 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@Earth Lab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Little Mixologist*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Nutrition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Bar 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So you think you can Dance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Physical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u="non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Chicken</a:t>
                      </a:r>
                      <a:r>
                        <a:rPr lang="en-US" sz="900" u="none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Farm Tour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Environment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Chicken Farm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Recycled Art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So you think you can Dance </a:t>
                      </a:r>
                    </a:p>
                    <a:p>
                      <a:pPr marL="0" algn="ctr" defTabSz="1066602" rtl="0" eaLnBrk="1" latinLnBrk="0" hangingPunct="1"/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0" algn="ctr" defTabSz="1066602" rtl="0" eaLnBrk="1" latinLnBrk="0" hangingPunct="1"/>
                      <a:r>
                        <a:rPr lang="en-US" sz="900" u="none" kern="1200" noProof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</a:tr>
              <a:tr h="75206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– 4 pm</a:t>
                      </a:r>
                      <a:endParaRPr lang="en-US" sz="8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Little Chef*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Nutrition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@ Dining by the Pool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Build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your Castle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@Beach Front of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Sub Club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u="none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Alembic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*</a:t>
                      </a:r>
                      <a:r>
                        <a:rPr lang="en-US" sz="900" u="none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Sustainability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Alembic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Vietnamese Art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Intellectual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Sub Club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Book Antiqua" panose="02040602050305030304" pitchFamily="18" charset="0"/>
                        </a:rPr>
                        <a:t>Sow</a:t>
                      </a:r>
                      <a:r>
                        <a:rPr lang="en-US" sz="900" baseline="0" dirty="0" smtClean="0">
                          <a:latin typeface="Book Antiqua" panose="02040602050305030304" pitchFamily="18" charset="0"/>
                        </a:rPr>
                        <a:t> a seed*</a:t>
                      </a:r>
                      <a:endParaRPr lang="en-US" sz="900" b="0" u="none" dirty="0" smtClean="0">
                        <a:solidFill>
                          <a:schemeClr val="dk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900" b="0" u="none" dirty="0" smtClean="0">
                          <a:solidFill>
                            <a:schemeClr val="accent3"/>
                          </a:solidFill>
                          <a:latin typeface="Book Antiqua" panose="02040602050305030304" pitchFamily="18" charset="0"/>
                        </a:rPr>
                        <a:t>Environment</a:t>
                      </a:r>
                    </a:p>
                    <a:p>
                      <a:pPr algn="ctr"/>
                      <a:r>
                        <a:rPr lang="en-US" sz="900" b="0" u="none" dirty="0" smtClean="0">
                          <a:solidFill>
                            <a:schemeClr val="accent3"/>
                          </a:solidFill>
                          <a:latin typeface="Book Antiqua" panose="02040602050305030304" pitchFamily="18" charset="0"/>
                        </a:rPr>
                        <a:t>@ Earth</a:t>
                      </a:r>
                      <a:r>
                        <a:rPr lang="en-US" sz="900" b="0" u="none" baseline="0" dirty="0" smtClean="0">
                          <a:solidFill>
                            <a:schemeClr val="accent3"/>
                          </a:solidFill>
                          <a:latin typeface="Book Antiqua" panose="02040602050305030304" pitchFamily="18" charset="0"/>
                        </a:rPr>
                        <a:t> Lab</a:t>
                      </a:r>
                      <a:endParaRPr lang="en-US" sz="900" b="0" u="none" dirty="0">
                        <a:solidFill>
                          <a:schemeClr val="accent3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Little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Chef*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Nutrition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 Dining by the Pool 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Adventure Cruise   (G)* 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Social Sunday 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@Experience Center </a:t>
                      </a:r>
                    </a:p>
                    <a:p>
                      <a:pPr algn="ctr"/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</a:tr>
              <a:tr h="33287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Book Antiqua" panose="02040602050305030304" pitchFamily="18" charset="0"/>
                        </a:rPr>
                        <a:t>7 :00 pm</a:t>
                      </a:r>
                      <a:endParaRPr lang="en-US" sz="800" dirty="0"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Book Antiqua" panose="02040602050305030304" pitchFamily="18" charset="0"/>
                        </a:rPr>
                        <a:t>Movie Night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rgbClr val="C00000"/>
                          </a:solidFill>
                          <a:latin typeface="Book Antiqua" panose="02040602050305030304" pitchFamily="18" charset="0"/>
                        </a:rPr>
                        <a:t>Emotional</a:t>
                      </a:r>
                      <a:endParaRPr lang="en-US" sz="900" dirty="0">
                        <a:solidFill>
                          <a:srgbClr val="C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Book Antiqua" panose="02040602050305030304" pitchFamily="18" charset="0"/>
                        </a:rPr>
                        <a:t>Movie Night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Emotional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Book Antiqua" panose="02040602050305030304" pitchFamily="18" charset="0"/>
                        </a:rPr>
                        <a:t>Movie Night</a:t>
                      </a:r>
                    </a:p>
                    <a:p>
                      <a:pPr marL="0" marR="0" lvl="0" indent="0" algn="ctr" defTabSz="10666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Emotional</a:t>
                      </a: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Book Antiqua" panose="02040602050305030304" pitchFamily="18" charset="0"/>
                      </a:endParaRPr>
                    </a:p>
                  </a:txBody>
                  <a:tcPr marL="42442" marR="42442" marT="23502" marB="23502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6585" y="6443452"/>
            <a:ext cx="8443317" cy="264397"/>
          </a:xfrm>
          <a:prstGeom prst="rect">
            <a:avLst/>
          </a:prstGeom>
        </p:spPr>
        <p:txBody>
          <a:bodyPr vert="horz" wrap="square" lIns="103098" tIns="51549" rIns="103098" bIns="51549" rtlCol="0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700" b="1" i="1" cap="all" dirty="0">
                <a:solidFill>
                  <a:srgbClr val="7030A0"/>
                </a:solidFill>
                <a:latin typeface="Book Antiqua"/>
                <a:ea typeface="+mj-ea"/>
                <a:cs typeface="Canto Roman"/>
              </a:rPr>
              <a:t>* </a:t>
            </a:r>
            <a:r>
              <a:rPr lang="en-US" sz="700" b="1" i="1" cap="all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communal activity charged          </a:t>
            </a:r>
            <a:r>
              <a:rPr lang="en-US" sz="700" b="1" i="1" cap="all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a</a:t>
            </a:r>
            <a:r>
              <a:rPr lang="en-US" sz="700" b="1" i="1" cap="all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Recommended age to attend         </a:t>
            </a:r>
            <a:r>
              <a:rPr lang="en-US" sz="700" b="1" i="1" cap="all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</a:t>
            </a:r>
            <a:r>
              <a:rPr lang="en-US" sz="700" b="1" i="1" cap="all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GROUP ACTIVITIES REQUIRED          Environmental Pop-up activity            </a:t>
            </a:r>
            <a:r>
              <a:rPr lang="en-US" sz="700" b="1" i="1" cap="all" dirty="0" err="1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Sustainabilty</a:t>
            </a:r>
            <a:r>
              <a:rPr lang="en-US" sz="700" b="1" i="1" cap="all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Pop-up activity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7966" y="6105610"/>
            <a:ext cx="156945" cy="8813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03524" y="6105609"/>
            <a:ext cx="150314" cy="88133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4193" tIns="22096" rIns="44193" bIns="2209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ix Senses">
      <a:dk1>
        <a:srgbClr val="676767"/>
      </a:dk1>
      <a:lt1>
        <a:sysClr val="window" lastClr="FFFFFF"/>
      </a:lt1>
      <a:dk2>
        <a:srgbClr val="6D3063"/>
      </a:dk2>
      <a:lt2>
        <a:srgbClr val="FFFFFF"/>
      </a:lt2>
      <a:accent1>
        <a:srgbClr val="676767"/>
      </a:accent1>
      <a:accent2>
        <a:srgbClr val="6D3063"/>
      </a:accent2>
      <a:accent3>
        <a:srgbClr val="767B23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213320" tIns="106660" rIns="213320" bIns="106660" rtlCol="0" anchor="t" anchorCtr="0">
        <a:noAutofit/>
      </a:bodyPr>
      <a:lstStyle>
        <a:defPPr marL="0" marR="0" indent="0" algn="l" defTabSz="1066602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Book Antiqua"/>
            <a:ea typeface="+mj-ea"/>
            <a:cs typeface="Canto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</TotalTime>
  <Words>330</Words>
  <Application>Microsoft Office PowerPoint</Application>
  <PresentationFormat>A4 Paper (210x297 mm)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Canto Bold</vt:lpstr>
      <vt:lpstr>Canto Roman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Crowther</dc:creator>
  <cp:lastModifiedBy>Anna Hastings</cp:lastModifiedBy>
  <cp:revision>233</cp:revision>
  <cp:lastPrinted>2018-09-27T09:50:30Z</cp:lastPrinted>
  <dcterms:created xsi:type="dcterms:W3CDTF">2013-08-02T11:08:05Z</dcterms:created>
  <dcterms:modified xsi:type="dcterms:W3CDTF">2019-05-10T06:51:36Z</dcterms:modified>
</cp:coreProperties>
</file>