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7556500" cy="10693400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13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768CA7-3DF7-4F3B-9DEB-3283C21B81E8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51063" y="1241425"/>
            <a:ext cx="236696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76788"/>
            <a:ext cx="5335588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7BD49-3A2F-4480-872C-BEBEE8D4C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52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7BD49-3A2F-4480-872C-BEBEE8D4C7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355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414042"/>
                </a:solidFill>
                <a:latin typeface="Perpetua"/>
                <a:cs typeface="Perpetua"/>
              </a:defRPr>
            </a:lvl1pPr>
          </a:lstStyle>
          <a:p>
            <a:pPr marL="12700">
              <a:lnSpc>
                <a:spcPts val="1530"/>
              </a:lnSpc>
            </a:pPr>
            <a:r>
              <a:rPr spc="-5" dirty="0"/>
              <a:t>Al</a:t>
            </a:r>
            <a:r>
              <a:rPr dirty="0"/>
              <a:t>l</a:t>
            </a:r>
            <a:r>
              <a:rPr spc="-5" dirty="0"/>
              <a:t> </a:t>
            </a:r>
            <a:r>
              <a:rPr dirty="0"/>
              <a:t>p</a:t>
            </a:r>
            <a:r>
              <a:rPr spc="35" dirty="0"/>
              <a:t>r</a:t>
            </a:r>
            <a:r>
              <a:rPr spc="-5" dirty="0"/>
              <a:t>ice</a:t>
            </a:r>
            <a:r>
              <a:rPr dirty="0"/>
              <a:t>s</a:t>
            </a:r>
            <a:r>
              <a:rPr spc="-5" dirty="0"/>
              <a:t> </a:t>
            </a:r>
            <a:r>
              <a:rPr dirty="0"/>
              <a:t>a</a:t>
            </a:r>
            <a:r>
              <a:rPr spc="-15" dirty="0"/>
              <a:t>r</a:t>
            </a:r>
            <a:r>
              <a:rPr dirty="0"/>
              <a:t>e</a:t>
            </a:r>
            <a:r>
              <a:rPr spc="-5" dirty="0"/>
              <a:t> i</a:t>
            </a:r>
            <a:r>
              <a:rPr dirty="0"/>
              <a:t>n</a:t>
            </a:r>
            <a:r>
              <a:rPr spc="-5" dirty="0"/>
              <a:t> </a:t>
            </a:r>
            <a:r>
              <a:rPr dirty="0"/>
              <a:t>Rupees and</a:t>
            </a:r>
            <a:r>
              <a:rPr spc="-5" dirty="0"/>
              <a:t> inclusi</a:t>
            </a:r>
            <a:r>
              <a:rPr spc="-30" dirty="0"/>
              <a:t>v</a:t>
            </a:r>
            <a:r>
              <a:rPr dirty="0"/>
              <a:t>e</a:t>
            </a:r>
            <a:r>
              <a:rPr spc="-5" dirty="0"/>
              <a:t> o</a:t>
            </a:r>
            <a:r>
              <a:rPr dirty="0"/>
              <a:t>f</a:t>
            </a:r>
            <a:r>
              <a:rPr spc="35" dirty="0"/>
              <a:t> </a:t>
            </a:r>
            <a:r>
              <a:rPr spc="-155" dirty="0"/>
              <a:t>V</a:t>
            </a:r>
            <a:r>
              <a:rPr spc="-100" dirty="0"/>
              <a:t>A</a:t>
            </a:r>
            <a:r>
              <a:rPr dirty="0"/>
              <a:t>T</a:t>
            </a:r>
            <a:r>
              <a:rPr spc="-5" dirty="0"/>
              <a:t> </a:t>
            </a:r>
            <a:r>
              <a:rPr dirty="0"/>
              <a:t>/</a:t>
            </a:r>
            <a:r>
              <a:rPr spc="-5" dirty="0"/>
              <a:t> </a:t>
            </a:r>
            <a:r>
              <a:rPr dirty="0"/>
              <a:t>Les p</a:t>
            </a:r>
            <a:r>
              <a:rPr spc="35" dirty="0"/>
              <a:t>r</a:t>
            </a:r>
            <a:r>
              <a:rPr spc="-5" dirty="0"/>
              <a:t>i</a:t>
            </a:r>
            <a:r>
              <a:rPr dirty="0"/>
              <a:t>x</a:t>
            </a:r>
            <a:r>
              <a:rPr spc="-5" dirty="0"/>
              <a:t> </a:t>
            </a:r>
            <a:r>
              <a:rPr dirty="0"/>
              <a:t>sont</a:t>
            </a:r>
            <a:r>
              <a:rPr spc="-5" dirty="0"/>
              <a:t> </a:t>
            </a:r>
            <a:r>
              <a:rPr dirty="0"/>
              <a:t>en</a:t>
            </a:r>
            <a:r>
              <a:rPr spc="-5" dirty="0"/>
              <a:t> </a:t>
            </a:r>
            <a:r>
              <a:rPr dirty="0"/>
              <a:t>Roupies et</a:t>
            </a:r>
            <a:r>
              <a:rPr spc="-5" dirty="0"/>
              <a:t> incluen</a:t>
            </a:r>
            <a:r>
              <a:rPr dirty="0"/>
              <a:t>t</a:t>
            </a:r>
            <a:r>
              <a:rPr spc="-5" dirty="0"/>
              <a:t> l</a:t>
            </a:r>
            <a:r>
              <a:rPr dirty="0"/>
              <a:t>a</a:t>
            </a:r>
            <a:r>
              <a:rPr spc="-170" dirty="0"/>
              <a:t> </a:t>
            </a:r>
            <a:r>
              <a:rPr spc="-5" dirty="0"/>
              <a:t>T</a:t>
            </a:r>
            <a:r>
              <a:rPr spc="-155" dirty="0"/>
              <a:t>V</a:t>
            </a:r>
            <a:r>
              <a:rPr dirty="0"/>
              <a:t>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414042"/>
                </a:solidFill>
                <a:latin typeface="Perpetua"/>
                <a:cs typeface="Perpetua"/>
              </a:defRPr>
            </a:lvl1pPr>
          </a:lstStyle>
          <a:p>
            <a:pPr marL="12700">
              <a:lnSpc>
                <a:spcPts val="1530"/>
              </a:lnSpc>
            </a:pPr>
            <a:r>
              <a:rPr spc="-5" dirty="0"/>
              <a:t>Al</a:t>
            </a:r>
            <a:r>
              <a:rPr dirty="0"/>
              <a:t>l</a:t>
            </a:r>
            <a:r>
              <a:rPr spc="-5" dirty="0"/>
              <a:t> </a:t>
            </a:r>
            <a:r>
              <a:rPr dirty="0"/>
              <a:t>p</a:t>
            </a:r>
            <a:r>
              <a:rPr spc="35" dirty="0"/>
              <a:t>r</a:t>
            </a:r>
            <a:r>
              <a:rPr spc="-5" dirty="0"/>
              <a:t>ice</a:t>
            </a:r>
            <a:r>
              <a:rPr dirty="0"/>
              <a:t>s</a:t>
            </a:r>
            <a:r>
              <a:rPr spc="-5" dirty="0"/>
              <a:t> </a:t>
            </a:r>
            <a:r>
              <a:rPr dirty="0"/>
              <a:t>a</a:t>
            </a:r>
            <a:r>
              <a:rPr spc="-15" dirty="0"/>
              <a:t>r</a:t>
            </a:r>
            <a:r>
              <a:rPr dirty="0"/>
              <a:t>e</a:t>
            </a:r>
            <a:r>
              <a:rPr spc="-5" dirty="0"/>
              <a:t> i</a:t>
            </a:r>
            <a:r>
              <a:rPr dirty="0"/>
              <a:t>n</a:t>
            </a:r>
            <a:r>
              <a:rPr spc="-5" dirty="0"/>
              <a:t> </a:t>
            </a:r>
            <a:r>
              <a:rPr dirty="0"/>
              <a:t>Rupees and</a:t>
            </a:r>
            <a:r>
              <a:rPr spc="-5" dirty="0"/>
              <a:t> inclusi</a:t>
            </a:r>
            <a:r>
              <a:rPr spc="-30" dirty="0"/>
              <a:t>v</a:t>
            </a:r>
            <a:r>
              <a:rPr dirty="0"/>
              <a:t>e</a:t>
            </a:r>
            <a:r>
              <a:rPr spc="-5" dirty="0"/>
              <a:t> o</a:t>
            </a:r>
            <a:r>
              <a:rPr dirty="0"/>
              <a:t>f</a:t>
            </a:r>
            <a:r>
              <a:rPr spc="35" dirty="0"/>
              <a:t> </a:t>
            </a:r>
            <a:r>
              <a:rPr spc="-155" dirty="0"/>
              <a:t>V</a:t>
            </a:r>
            <a:r>
              <a:rPr spc="-100" dirty="0"/>
              <a:t>A</a:t>
            </a:r>
            <a:r>
              <a:rPr dirty="0"/>
              <a:t>T</a:t>
            </a:r>
            <a:r>
              <a:rPr spc="-5" dirty="0"/>
              <a:t> </a:t>
            </a:r>
            <a:r>
              <a:rPr dirty="0"/>
              <a:t>/</a:t>
            </a:r>
            <a:r>
              <a:rPr spc="-5" dirty="0"/>
              <a:t> </a:t>
            </a:r>
            <a:r>
              <a:rPr dirty="0"/>
              <a:t>Les p</a:t>
            </a:r>
            <a:r>
              <a:rPr spc="35" dirty="0"/>
              <a:t>r</a:t>
            </a:r>
            <a:r>
              <a:rPr spc="-5" dirty="0"/>
              <a:t>i</a:t>
            </a:r>
            <a:r>
              <a:rPr dirty="0"/>
              <a:t>x</a:t>
            </a:r>
            <a:r>
              <a:rPr spc="-5" dirty="0"/>
              <a:t> </a:t>
            </a:r>
            <a:r>
              <a:rPr dirty="0"/>
              <a:t>sont</a:t>
            </a:r>
            <a:r>
              <a:rPr spc="-5" dirty="0"/>
              <a:t> </a:t>
            </a:r>
            <a:r>
              <a:rPr dirty="0"/>
              <a:t>en</a:t>
            </a:r>
            <a:r>
              <a:rPr spc="-5" dirty="0"/>
              <a:t> </a:t>
            </a:r>
            <a:r>
              <a:rPr dirty="0"/>
              <a:t>Roupies et</a:t>
            </a:r>
            <a:r>
              <a:rPr spc="-5" dirty="0"/>
              <a:t> incluen</a:t>
            </a:r>
            <a:r>
              <a:rPr dirty="0"/>
              <a:t>t</a:t>
            </a:r>
            <a:r>
              <a:rPr spc="-5" dirty="0"/>
              <a:t> l</a:t>
            </a:r>
            <a:r>
              <a:rPr dirty="0"/>
              <a:t>a</a:t>
            </a:r>
            <a:r>
              <a:rPr spc="-170" dirty="0"/>
              <a:t> </a:t>
            </a:r>
            <a:r>
              <a:rPr spc="-5" dirty="0"/>
              <a:t>T</a:t>
            </a:r>
            <a:r>
              <a:rPr spc="-155" dirty="0"/>
              <a:t>V</a:t>
            </a:r>
            <a:r>
              <a:rPr dirty="0"/>
              <a:t>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414042"/>
                </a:solidFill>
                <a:latin typeface="Perpetua"/>
                <a:cs typeface="Perpetua"/>
              </a:defRPr>
            </a:lvl1pPr>
          </a:lstStyle>
          <a:p>
            <a:pPr marL="12700">
              <a:lnSpc>
                <a:spcPts val="1530"/>
              </a:lnSpc>
            </a:pPr>
            <a:r>
              <a:rPr spc="-5" dirty="0"/>
              <a:t>Al</a:t>
            </a:r>
            <a:r>
              <a:rPr dirty="0"/>
              <a:t>l</a:t>
            </a:r>
            <a:r>
              <a:rPr spc="-5" dirty="0"/>
              <a:t> </a:t>
            </a:r>
            <a:r>
              <a:rPr dirty="0"/>
              <a:t>p</a:t>
            </a:r>
            <a:r>
              <a:rPr spc="35" dirty="0"/>
              <a:t>r</a:t>
            </a:r>
            <a:r>
              <a:rPr spc="-5" dirty="0"/>
              <a:t>ice</a:t>
            </a:r>
            <a:r>
              <a:rPr dirty="0"/>
              <a:t>s</a:t>
            </a:r>
            <a:r>
              <a:rPr spc="-5" dirty="0"/>
              <a:t> </a:t>
            </a:r>
            <a:r>
              <a:rPr dirty="0"/>
              <a:t>a</a:t>
            </a:r>
            <a:r>
              <a:rPr spc="-15" dirty="0"/>
              <a:t>r</a:t>
            </a:r>
            <a:r>
              <a:rPr dirty="0"/>
              <a:t>e</a:t>
            </a:r>
            <a:r>
              <a:rPr spc="-5" dirty="0"/>
              <a:t> i</a:t>
            </a:r>
            <a:r>
              <a:rPr dirty="0"/>
              <a:t>n</a:t>
            </a:r>
            <a:r>
              <a:rPr spc="-5" dirty="0"/>
              <a:t> </a:t>
            </a:r>
            <a:r>
              <a:rPr dirty="0"/>
              <a:t>Rupees and</a:t>
            </a:r>
            <a:r>
              <a:rPr spc="-5" dirty="0"/>
              <a:t> inclusi</a:t>
            </a:r>
            <a:r>
              <a:rPr spc="-30" dirty="0"/>
              <a:t>v</a:t>
            </a:r>
            <a:r>
              <a:rPr dirty="0"/>
              <a:t>e</a:t>
            </a:r>
            <a:r>
              <a:rPr spc="-5" dirty="0"/>
              <a:t> o</a:t>
            </a:r>
            <a:r>
              <a:rPr dirty="0"/>
              <a:t>f</a:t>
            </a:r>
            <a:r>
              <a:rPr spc="35" dirty="0"/>
              <a:t> </a:t>
            </a:r>
            <a:r>
              <a:rPr spc="-155" dirty="0"/>
              <a:t>V</a:t>
            </a:r>
            <a:r>
              <a:rPr spc="-100" dirty="0"/>
              <a:t>A</a:t>
            </a:r>
            <a:r>
              <a:rPr dirty="0"/>
              <a:t>T</a:t>
            </a:r>
            <a:r>
              <a:rPr spc="-5" dirty="0"/>
              <a:t> </a:t>
            </a:r>
            <a:r>
              <a:rPr dirty="0"/>
              <a:t>/</a:t>
            </a:r>
            <a:r>
              <a:rPr spc="-5" dirty="0"/>
              <a:t> </a:t>
            </a:r>
            <a:r>
              <a:rPr dirty="0"/>
              <a:t>Les p</a:t>
            </a:r>
            <a:r>
              <a:rPr spc="35" dirty="0"/>
              <a:t>r</a:t>
            </a:r>
            <a:r>
              <a:rPr spc="-5" dirty="0"/>
              <a:t>i</a:t>
            </a:r>
            <a:r>
              <a:rPr dirty="0"/>
              <a:t>x</a:t>
            </a:r>
            <a:r>
              <a:rPr spc="-5" dirty="0"/>
              <a:t> </a:t>
            </a:r>
            <a:r>
              <a:rPr dirty="0"/>
              <a:t>sont</a:t>
            </a:r>
            <a:r>
              <a:rPr spc="-5" dirty="0"/>
              <a:t> </a:t>
            </a:r>
            <a:r>
              <a:rPr dirty="0"/>
              <a:t>en</a:t>
            </a:r>
            <a:r>
              <a:rPr spc="-5" dirty="0"/>
              <a:t> </a:t>
            </a:r>
            <a:r>
              <a:rPr dirty="0"/>
              <a:t>Roupies et</a:t>
            </a:r>
            <a:r>
              <a:rPr spc="-5" dirty="0"/>
              <a:t> incluen</a:t>
            </a:r>
            <a:r>
              <a:rPr dirty="0"/>
              <a:t>t</a:t>
            </a:r>
            <a:r>
              <a:rPr spc="-5" dirty="0"/>
              <a:t> l</a:t>
            </a:r>
            <a:r>
              <a:rPr dirty="0"/>
              <a:t>a</a:t>
            </a:r>
            <a:r>
              <a:rPr spc="-170" dirty="0"/>
              <a:t> </a:t>
            </a:r>
            <a:r>
              <a:rPr spc="-5" dirty="0"/>
              <a:t>T</a:t>
            </a:r>
            <a:r>
              <a:rPr spc="-155" dirty="0"/>
              <a:t>V</a:t>
            </a:r>
            <a:r>
              <a:rPr dirty="0"/>
              <a:t>A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414042"/>
                </a:solidFill>
                <a:latin typeface="Perpetua"/>
                <a:cs typeface="Perpetua"/>
              </a:defRPr>
            </a:lvl1pPr>
          </a:lstStyle>
          <a:p>
            <a:pPr marL="12700">
              <a:lnSpc>
                <a:spcPts val="1530"/>
              </a:lnSpc>
            </a:pPr>
            <a:r>
              <a:rPr spc="-5" dirty="0"/>
              <a:t>Al</a:t>
            </a:r>
            <a:r>
              <a:rPr dirty="0"/>
              <a:t>l</a:t>
            </a:r>
            <a:r>
              <a:rPr spc="-5" dirty="0"/>
              <a:t> </a:t>
            </a:r>
            <a:r>
              <a:rPr dirty="0"/>
              <a:t>p</a:t>
            </a:r>
            <a:r>
              <a:rPr spc="35" dirty="0"/>
              <a:t>r</a:t>
            </a:r>
            <a:r>
              <a:rPr spc="-5" dirty="0"/>
              <a:t>ice</a:t>
            </a:r>
            <a:r>
              <a:rPr dirty="0"/>
              <a:t>s</a:t>
            </a:r>
            <a:r>
              <a:rPr spc="-5" dirty="0"/>
              <a:t> </a:t>
            </a:r>
            <a:r>
              <a:rPr dirty="0"/>
              <a:t>a</a:t>
            </a:r>
            <a:r>
              <a:rPr spc="-15" dirty="0"/>
              <a:t>r</a:t>
            </a:r>
            <a:r>
              <a:rPr dirty="0"/>
              <a:t>e</a:t>
            </a:r>
            <a:r>
              <a:rPr spc="-5" dirty="0"/>
              <a:t> i</a:t>
            </a:r>
            <a:r>
              <a:rPr dirty="0"/>
              <a:t>n</a:t>
            </a:r>
            <a:r>
              <a:rPr spc="-5" dirty="0"/>
              <a:t> </a:t>
            </a:r>
            <a:r>
              <a:rPr dirty="0"/>
              <a:t>Rupees and</a:t>
            </a:r>
            <a:r>
              <a:rPr spc="-5" dirty="0"/>
              <a:t> inclusi</a:t>
            </a:r>
            <a:r>
              <a:rPr spc="-30" dirty="0"/>
              <a:t>v</a:t>
            </a:r>
            <a:r>
              <a:rPr dirty="0"/>
              <a:t>e</a:t>
            </a:r>
            <a:r>
              <a:rPr spc="-5" dirty="0"/>
              <a:t> o</a:t>
            </a:r>
            <a:r>
              <a:rPr dirty="0"/>
              <a:t>f</a:t>
            </a:r>
            <a:r>
              <a:rPr spc="35" dirty="0"/>
              <a:t> </a:t>
            </a:r>
            <a:r>
              <a:rPr spc="-155" dirty="0"/>
              <a:t>V</a:t>
            </a:r>
            <a:r>
              <a:rPr spc="-100" dirty="0"/>
              <a:t>A</a:t>
            </a:r>
            <a:r>
              <a:rPr dirty="0"/>
              <a:t>T</a:t>
            </a:r>
            <a:r>
              <a:rPr spc="-5" dirty="0"/>
              <a:t> </a:t>
            </a:r>
            <a:r>
              <a:rPr dirty="0"/>
              <a:t>/</a:t>
            </a:r>
            <a:r>
              <a:rPr spc="-5" dirty="0"/>
              <a:t> </a:t>
            </a:r>
            <a:r>
              <a:rPr dirty="0"/>
              <a:t>Les p</a:t>
            </a:r>
            <a:r>
              <a:rPr spc="35" dirty="0"/>
              <a:t>r</a:t>
            </a:r>
            <a:r>
              <a:rPr spc="-5" dirty="0"/>
              <a:t>i</a:t>
            </a:r>
            <a:r>
              <a:rPr dirty="0"/>
              <a:t>x</a:t>
            </a:r>
            <a:r>
              <a:rPr spc="-5" dirty="0"/>
              <a:t> </a:t>
            </a:r>
            <a:r>
              <a:rPr dirty="0"/>
              <a:t>sont</a:t>
            </a:r>
            <a:r>
              <a:rPr spc="-5" dirty="0"/>
              <a:t> </a:t>
            </a:r>
            <a:r>
              <a:rPr dirty="0"/>
              <a:t>en</a:t>
            </a:r>
            <a:r>
              <a:rPr spc="-5" dirty="0"/>
              <a:t> </a:t>
            </a:r>
            <a:r>
              <a:rPr dirty="0"/>
              <a:t>Roupies et</a:t>
            </a:r>
            <a:r>
              <a:rPr spc="-5" dirty="0"/>
              <a:t> incluen</a:t>
            </a:r>
            <a:r>
              <a:rPr dirty="0"/>
              <a:t>t</a:t>
            </a:r>
            <a:r>
              <a:rPr spc="-5" dirty="0"/>
              <a:t> l</a:t>
            </a:r>
            <a:r>
              <a:rPr dirty="0"/>
              <a:t>a</a:t>
            </a:r>
            <a:r>
              <a:rPr spc="-170" dirty="0"/>
              <a:t> </a:t>
            </a:r>
            <a:r>
              <a:rPr spc="-5" dirty="0"/>
              <a:t>T</a:t>
            </a:r>
            <a:r>
              <a:rPr spc="-155" dirty="0"/>
              <a:t>V</a:t>
            </a:r>
            <a:r>
              <a:rPr dirty="0"/>
              <a:t>A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414042"/>
                </a:solidFill>
                <a:latin typeface="Perpetua"/>
                <a:cs typeface="Perpetua"/>
              </a:defRPr>
            </a:lvl1pPr>
          </a:lstStyle>
          <a:p>
            <a:pPr marL="12700">
              <a:lnSpc>
                <a:spcPts val="1530"/>
              </a:lnSpc>
            </a:pPr>
            <a:r>
              <a:rPr spc="-5" dirty="0"/>
              <a:t>Al</a:t>
            </a:r>
            <a:r>
              <a:rPr dirty="0"/>
              <a:t>l</a:t>
            </a:r>
            <a:r>
              <a:rPr spc="-5" dirty="0"/>
              <a:t> </a:t>
            </a:r>
            <a:r>
              <a:rPr dirty="0"/>
              <a:t>p</a:t>
            </a:r>
            <a:r>
              <a:rPr spc="35" dirty="0"/>
              <a:t>r</a:t>
            </a:r>
            <a:r>
              <a:rPr spc="-5" dirty="0"/>
              <a:t>ice</a:t>
            </a:r>
            <a:r>
              <a:rPr dirty="0"/>
              <a:t>s</a:t>
            </a:r>
            <a:r>
              <a:rPr spc="-5" dirty="0"/>
              <a:t> </a:t>
            </a:r>
            <a:r>
              <a:rPr dirty="0"/>
              <a:t>a</a:t>
            </a:r>
            <a:r>
              <a:rPr spc="-15" dirty="0"/>
              <a:t>r</a:t>
            </a:r>
            <a:r>
              <a:rPr dirty="0"/>
              <a:t>e</a:t>
            </a:r>
            <a:r>
              <a:rPr spc="-5" dirty="0"/>
              <a:t> i</a:t>
            </a:r>
            <a:r>
              <a:rPr dirty="0"/>
              <a:t>n</a:t>
            </a:r>
            <a:r>
              <a:rPr spc="-5" dirty="0"/>
              <a:t> </a:t>
            </a:r>
            <a:r>
              <a:rPr dirty="0"/>
              <a:t>Rupees and</a:t>
            </a:r>
            <a:r>
              <a:rPr spc="-5" dirty="0"/>
              <a:t> inclusi</a:t>
            </a:r>
            <a:r>
              <a:rPr spc="-30" dirty="0"/>
              <a:t>v</a:t>
            </a:r>
            <a:r>
              <a:rPr dirty="0"/>
              <a:t>e</a:t>
            </a:r>
            <a:r>
              <a:rPr spc="-5" dirty="0"/>
              <a:t> o</a:t>
            </a:r>
            <a:r>
              <a:rPr dirty="0"/>
              <a:t>f</a:t>
            </a:r>
            <a:r>
              <a:rPr spc="35" dirty="0"/>
              <a:t> </a:t>
            </a:r>
            <a:r>
              <a:rPr spc="-155" dirty="0"/>
              <a:t>V</a:t>
            </a:r>
            <a:r>
              <a:rPr spc="-100" dirty="0"/>
              <a:t>A</a:t>
            </a:r>
            <a:r>
              <a:rPr dirty="0"/>
              <a:t>T</a:t>
            </a:r>
            <a:r>
              <a:rPr spc="-5" dirty="0"/>
              <a:t> </a:t>
            </a:r>
            <a:r>
              <a:rPr dirty="0"/>
              <a:t>/</a:t>
            </a:r>
            <a:r>
              <a:rPr spc="-5" dirty="0"/>
              <a:t> </a:t>
            </a:r>
            <a:r>
              <a:rPr dirty="0"/>
              <a:t>Les p</a:t>
            </a:r>
            <a:r>
              <a:rPr spc="35" dirty="0"/>
              <a:t>r</a:t>
            </a:r>
            <a:r>
              <a:rPr spc="-5" dirty="0"/>
              <a:t>i</a:t>
            </a:r>
            <a:r>
              <a:rPr dirty="0"/>
              <a:t>x</a:t>
            </a:r>
            <a:r>
              <a:rPr spc="-5" dirty="0"/>
              <a:t> </a:t>
            </a:r>
            <a:r>
              <a:rPr dirty="0"/>
              <a:t>sont</a:t>
            </a:r>
            <a:r>
              <a:rPr spc="-5" dirty="0"/>
              <a:t> </a:t>
            </a:r>
            <a:r>
              <a:rPr dirty="0"/>
              <a:t>en</a:t>
            </a:r>
            <a:r>
              <a:rPr spc="-5" dirty="0"/>
              <a:t> </a:t>
            </a:r>
            <a:r>
              <a:rPr dirty="0"/>
              <a:t>Roupies et</a:t>
            </a:r>
            <a:r>
              <a:rPr spc="-5" dirty="0"/>
              <a:t> incluen</a:t>
            </a:r>
            <a:r>
              <a:rPr dirty="0"/>
              <a:t>t</a:t>
            </a:r>
            <a:r>
              <a:rPr spc="-5" dirty="0"/>
              <a:t> l</a:t>
            </a:r>
            <a:r>
              <a:rPr dirty="0"/>
              <a:t>a</a:t>
            </a:r>
            <a:r>
              <a:rPr spc="-170" dirty="0"/>
              <a:t> </a:t>
            </a:r>
            <a:r>
              <a:rPr spc="-5" dirty="0"/>
              <a:t>T</a:t>
            </a:r>
            <a:r>
              <a:rPr spc="-155" dirty="0"/>
              <a:t>V</a:t>
            </a:r>
            <a:r>
              <a:rPr dirty="0"/>
              <a:t>A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203714" y="10203377"/>
            <a:ext cx="5141595" cy="2292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414042"/>
                </a:solidFill>
                <a:latin typeface="Perpetua"/>
                <a:cs typeface="Perpetua"/>
              </a:defRPr>
            </a:lvl1pPr>
          </a:lstStyle>
          <a:p>
            <a:pPr marL="12700">
              <a:lnSpc>
                <a:spcPts val="1530"/>
              </a:lnSpc>
            </a:pPr>
            <a:r>
              <a:rPr spc="-5" dirty="0"/>
              <a:t>Al</a:t>
            </a:r>
            <a:r>
              <a:rPr dirty="0"/>
              <a:t>l</a:t>
            </a:r>
            <a:r>
              <a:rPr spc="-5" dirty="0"/>
              <a:t> </a:t>
            </a:r>
            <a:r>
              <a:rPr dirty="0"/>
              <a:t>p</a:t>
            </a:r>
            <a:r>
              <a:rPr spc="35" dirty="0"/>
              <a:t>r</a:t>
            </a:r>
            <a:r>
              <a:rPr spc="-5" dirty="0"/>
              <a:t>ice</a:t>
            </a:r>
            <a:r>
              <a:rPr dirty="0"/>
              <a:t>s</a:t>
            </a:r>
            <a:r>
              <a:rPr spc="-5" dirty="0"/>
              <a:t> </a:t>
            </a:r>
            <a:r>
              <a:rPr dirty="0"/>
              <a:t>a</a:t>
            </a:r>
            <a:r>
              <a:rPr spc="-15" dirty="0"/>
              <a:t>r</a:t>
            </a:r>
            <a:r>
              <a:rPr dirty="0"/>
              <a:t>e</a:t>
            </a:r>
            <a:r>
              <a:rPr spc="-5" dirty="0"/>
              <a:t> i</a:t>
            </a:r>
            <a:r>
              <a:rPr dirty="0"/>
              <a:t>n</a:t>
            </a:r>
            <a:r>
              <a:rPr spc="-5" dirty="0"/>
              <a:t> </a:t>
            </a:r>
            <a:r>
              <a:rPr dirty="0"/>
              <a:t>Rupees and</a:t>
            </a:r>
            <a:r>
              <a:rPr spc="-5" dirty="0"/>
              <a:t> inclusi</a:t>
            </a:r>
            <a:r>
              <a:rPr spc="-30" dirty="0"/>
              <a:t>v</a:t>
            </a:r>
            <a:r>
              <a:rPr dirty="0"/>
              <a:t>e</a:t>
            </a:r>
            <a:r>
              <a:rPr spc="-5" dirty="0"/>
              <a:t> o</a:t>
            </a:r>
            <a:r>
              <a:rPr dirty="0"/>
              <a:t>f</a:t>
            </a:r>
            <a:r>
              <a:rPr spc="35" dirty="0"/>
              <a:t> </a:t>
            </a:r>
            <a:r>
              <a:rPr spc="-155" dirty="0"/>
              <a:t>V</a:t>
            </a:r>
            <a:r>
              <a:rPr spc="-100" dirty="0"/>
              <a:t>A</a:t>
            </a:r>
            <a:r>
              <a:rPr dirty="0"/>
              <a:t>T</a:t>
            </a:r>
            <a:r>
              <a:rPr spc="-5" dirty="0"/>
              <a:t> </a:t>
            </a:r>
            <a:r>
              <a:rPr dirty="0"/>
              <a:t>/</a:t>
            </a:r>
            <a:r>
              <a:rPr spc="-5" dirty="0"/>
              <a:t> </a:t>
            </a:r>
            <a:r>
              <a:rPr dirty="0"/>
              <a:t>Les p</a:t>
            </a:r>
            <a:r>
              <a:rPr spc="35" dirty="0"/>
              <a:t>r</a:t>
            </a:r>
            <a:r>
              <a:rPr spc="-5" dirty="0"/>
              <a:t>i</a:t>
            </a:r>
            <a:r>
              <a:rPr dirty="0"/>
              <a:t>x</a:t>
            </a:r>
            <a:r>
              <a:rPr spc="-5" dirty="0"/>
              <a:t> </a:t>
            </a:r>
            <a:r>
              <a:rPr dirty="0"/>
              <a:t>sont</a:t>
            </a:r>
            <a:r>
              <a:rPr spc="-5" dirty="0"/>
              <a:t> </a:t>
            </a:r>
            <a:r>
              <a:rPr dirty="0"/>
              <a:t>en</a:t>
            </a:r>
            <a:r>
              <a:rPr spc="-5" dirty="0"/>
              <a:t> </a:t>
            </a:r>
            <a:r>
              <a:rPr dirty="0"/>
              <a:t>Roupies et</a:t>
            </a:r>
            <a:r>
              <a:rPr spc="-5" dirty="0"/>
              <a:t> incluen</a:t>
            </a:r>
            <a:r>
              <a:rPr dirty="0"/>
              <a:t>t</a:t>
            </a:r>
            <a:r>
              <a:rPr spc="-5" dirty="0"/>
              <a:t> l</a:t>
            </a:r>
            <a:r>
              <a:rPr dirty="0"/>
              <a:t>a</a:t>
            </a:r>
            <a:r>
              <a:rPr spc="-170" dirty="0"/>
              <a:t> </a:t>
            </a:r>
            <a:r>
              <a:rPr spc="-5" dirty="0"/>
              <a:t>T</a:t>
            </a:r>
            <a:r>
              <a:rPr spc="-155" dirty="0"/>
              <a:t>V</a:t>
            </a:r>
            <a:r>
              <a:rPr dirty="0"/>
              <a:t>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77018" y="1392806"/>
            <a:ext cx="150177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414042"/>
                </a:solidFill>
                <a:latin typeface="Perpetua"/>
                <a:cs typeface="Perpetua"/>
              </a:rPr>
              <a:t>DINNER</a:t>
            </a:r>
            <a:r>
              <a:rPr sz="1600" b="1" spc="-45" dirty="0">
                <a:solidFill>
                  <a:srgbClr val="414042"/>
                </a:solidFill>
                <a:latin typeface="Perpetua"/>
                <a:cs typeface="Perpetua"/>
              </a:rPr>
              <a:t> </a:t>
            </a:r>
            <a:r>
              <a:rPr sz="1600" b="1" dirty="0">
                <a:solidFill>
                  <a:srgbClr val="414042"/>
                </a:solidFill>
                <a:latin typeface="Perpetua"/>
                <a:cs typeface="Perpetua"/>
              </a:rPr>
              <a:t>/</a:t>
            </a:r>
            <a:r>
              <a:rPr sz="1600" b="1" spc="-40" dirty="0">
                <a:solidFill>
                  <a:srgbClr val="414042"/>
                </a:solidFill>
                <a:latin typeface="Perpetua"/>
                <a:cs typeface="Perpetua"/>
              </a:rPr>
              <a:t> </a:t>
            </a:r>
            <a:r>
              <a:rPr sz="1600" dirty="0">
                <a:solidFill>
                  <a:srgbClr val="414042"/>
                </a:solidFill>
                <a:latin typeface="Perpetua"/>
                <a:cs typeface="Perpetua"/>
              </a:rPr>
              <a:t>DINER</a:t>
            </a:r>
            <a:endParaRPr sz="1600" dirty="0">
              <a:latin typeface="Perpetua"/>
              <a:cs typeface="Perpetu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44799"/>
              </p:ext>
            </p:extLst>
          </p:nvPr>
        </p:nvGraphicFramePr>
        <p:xfrm>
          <a:off x="720652" y="1778342"/>
          <a:ext cx="6505421" cy="79371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367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8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69863">
                <a:tc>
                  <a:txBody>
                    <a:bodyPr/>
                    <a:lstStyle/>
                    <a:p>
                      <a:pPr marL="1923414">
                        <a:lnSpc>
                          <a:spcPts val="1565"/>
                        </a:lnSpc>
                      </a:pPr>
                      <a:endParaRPr lang="en-US" sz="1400" b="1" spc="-20" dirty="0">
                        <a:solidFill>
                          <a:srgbClr val="414042"/>
                        </a:solidFill>
                        <a:latin typeface="Arial"/>
                        <a:cs typeface="Arial"/>
                      </a:endParaRPr>
                    </a:p>
                    <a:p>
                      <a:pPr marL="1923414" algn="ctr">
                        <a:lnSpc>
                          <a:spcPts val="1565"/>
                        </a:lnSpc>
                      </a:pPr>
                      <a:endParaRPr lang="en-US" sz="1400" b="1" spc="-20" dirty="0">
                        <a:solidFill>
                          <a:srgbClr val="414042"/>
                        </a:solidFill>
                        <a:latin typeface="Arial"/>
                        <a:cs typeface="Arial"/>
                      </a:endParaRPr>
                    </a:p>
                    <a:p>
                      <a:pPr marL="1923414" algn="ctr">
                        <a:lnSpc>
                          <a:spcPts val="1565"/>
                        </a:lnSpc>
                      </a:pPr>
                      <a:r>
                        <a:rPr sz="1400" b="1" spc="-20" dirty="0">
                          <a:solidFill>
                            <a:srgbClr val="414042"/>
                          </a:solidFill>
                          <a:latin typeface="Arial"/>
                          <a:cs typeface="Arial"/>
                        </a:rPr>
                        <a:t>STARTERS</a:t>
                      </a:r>
                      <a:r>
                        <a:rPr sz="1400" b="1" spc="-25" dirty="0">
                          <a:solidFill>
                            <a:srgbClr val="4140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414042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1400" b="1" spc="-15" dirty="0">
                          <a:solidFill>
                            <a:srgbClr val="4140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414042"/>
                          </a:solidFill>
                          <a:latin typeface="Arial"/>
                          <a:cs typeface="Arial"/>
                        </a:rPr>
                        <a:t>HORS</a:t>
                      </a:r>
                      <a:r>
                        <a:rPr sz="1400" b="1" spc="-20" dirty="0">
                          <a:solidFill>
                            <a:srgbClr val="4140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 smtClean="0">
                          <a:solidFill>
                            <a:srgbClr val="414042"/>
                          </a:solidFill>
                          <a:latin typeface="Arial"/>
                          <a:cs typeface="Arial"/>
                        </a:rPr>
                        <a:t>D’OEUVRES</a:t>
                      </a:r>
                      <a:r>
                        <a:rPr lang="en-US" sz="1400" b="1" spc="-5" dirty="0" smtClean="0">
                          <a:solidFill>
                            <a:srgbClr val="414042"/>
                          </a:solidFill>
                          <a:latin typeface="Arial"/>
                          <a:cs typeface="Arial"/>
                        </a:rPr>
                        <a:t> 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53975">
                        <a:lnSpc>
                          <a:spcPct val="100000"/>
                        </a:lnSpc>
                        <a:spcBef>
                          <a:spcPts val="1405"/>
                        </a:spcBef>
                      </a:pPr>
                      <a:endParaRPr lang="en-US" sz="1400" b="1" dirty="0" smtClean="0">
                        <a:solidFill>
                          <a:srgbClr val="414042"/>
                        </a:solidFill>
                        <a:latin typeface="Perpetua"/>
                        <a:cs typeface="Perpetua"/>
                      </a:endParaRPr>
                    </a:p>
                    <a:p>
                      <a:pPr marL="53975">
                        <a:lnSpc>
                          <a:spcPct val="100000"/>
                        </a:lnSpc>
                        <a:spcBef>
                          <a:spcPts val="1405"/>
                        </a:spcBef>
                      </a:pPr>
                      <a:r>
                        <a:rPr lang="en-US" sz="1400" b="1" dirty="0" smtClean="0">
                          <a:solidFill>
                            <a:srgbClr val="414042"/>
                          </a:solidFill>
                          <a:latin typeface="Perpetua"/>
                          <a:cs typeface="Perpetua"/>
                        </a:rPr>
                        <a:t>                   </a:t>
                      </a:r>
                      <a:r>
                        <a:rPr sz="1400" b="1" dirty="0" err="1" smtClean="0">
                          <a:solidFill>
                            <a:srgbClr val="414042"/>
                          </a:solidFill>
                          <a:latin typeface="Perpetua"/>
                          <a:cs typeface="Perpetua"/>
                        </a:rPr>
                        <a:t>Rs</a:t>
                      </a:r>
                      <a:endParaRPr sz="1400" dirty="0" smtClean="0">
                        <a:latin typeface="Perpetua"/>
                        <a:cs typeface="Perpetu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L="1574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US" sz="1400" b="1" baseline="0" dirty="0">
                          <a:solidFill>
                            <a:srgbClr val="414042"/>
                          </a:solidFill>
                          <a:latin typeface="Perpetua"/>
                          <a:cs typeface="Perpetua"/>
                        </a:rPr>
                        <a:t>  </a:t>
                      </a:r>
                      <a:endParaRPr sz="1400" dirty="0">
                        <a:latin typeface="Perpetua"/>
                        <a:cs typeface="Perpetu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183">
                <a:tc>
                  <a:txBody>
                    <a:bodyPr/>
                    <a:lstStyle/>
                    <a:p>
                      <a:pPr marL="31750">
                        <a:lnSpc>
                          <a:spcPts val="1470"/>
                        </a:lnSpc>
                        <a:spcBef>
                          <a:spcPts val="365"/>
                        </a:spcBef>
                      </a:pPr>
                      <a:r>
                        <a:rPr lang="en-US" sz="1300" b="1" spc="-60" baseline="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Octopus tentacle salad with red &amp; white kidney beans ,duo olives, capers and balsamic dressings</a:t>
                      </a:r>
                    </a:p>
                    <a:p>
                      <a:pPr marL="31750">
                        <a:lnSpc>
                          <a:spcPts val="1470"/>
                        </a:lnSpc>
                        <a:spcBef>
                          <a:spcPts val="365"/>
                        </a:spcBef>
                      </a:pPr>
                      <a:r>
                        <a:rPr lang="fr-FR" sz="140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Salade de tentacules de pieuvre au haricots rouges et </a:t>
                      </a:r>
                      <a:r>
                        <a:rPr lang="fr-FR" sz="1400" dirty="0" err="1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blancs,duo</a:t>
                      </a:r>
                      <a:r>
                        <a:rPr lang="fr-FR" sz="140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d’olives, câpres et vinaigrette balsamique</a:t>
                      </a:r>
                      <a:endParaRPr lang="en-US" sz="1400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</a:txBody>
                  <a:tcPr marL="0" marR="0" marT="79375" marB="0"/>
                </a:tc>
                <a:tc>
                  <a:txBody>
                    <a:bodyPr/>
                    <a:lstStyle/>
                    <a:p>
                      <a:pPr marL="31750" marR="205104" algn="r">
                        <a:lnSpc>
                          <a:spcPts val="1470"/>
                        </a:lnSpc>
                        <a:spcBef>
                          <a:spcPts val="365"/>
                        </a:spcBef>
                      </a:pPr>
                      <a:r>
                        <a:rPr lang="en-US" sz="1300" b="1" spc="-60" baseline="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695</a:t>
                      </a:r>
                    </a:p>
                  </a:txBody>
                  <a:tcPr marL="0" marR="0" marT="7937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9544">
                <a:tc>
                  <a:txBody>
                    <a:bodyPr/>
                    <a:lstStyle/>
                    <a:p>
                      <a:pPr marL="31750">
                        <a:lnSpc>
                          <a:spcPts val="1470"/>
                        </a:lnSpc>
                        <a:spcBef>
                          <a:spcPts val="365"/>
                        </a:spcBef>
                      </a:pPr>
                      <a:r>
                        <a:rPr lang="en-US" sz="1300" b="1" spc="-60" baseline="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Italian </a:t>
                      </a:r>
                      <a:r>
                        <a:rPr lang="en-US" sz="1300" b="1" spc="-60" baseline="0" dirty="0" err="1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burratas</a:t>
                      </a:r>
                      <a:r>
                        <a:rPr lang="en-US" sz="1300" b="1" spc="-60" baseline="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with tomatoes, pesto sauce and balsamic vinegar</a:t>
                      </a:r>
                    </a:p>
                    <a:p>
                      <a:pPr marL="31750">
                        <a:lnSpc>
                          <a:spcPts val="1470"/>
                        </a:lnSpc>
                        <a:spcBef>
                          <a:spcPts val="365"/>
                        </a:spcBef>
                      </a:pPr>
                      <a:r>
                        <a:rPr lang="fr-FR" sz="1400" dirty="0" err="1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Burratas</a:t>
                      </a:r>
                      <a:r>
                        <a:rPr lang="fr-FR" sz="140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italiennes aux tomates, sauce pesto et vinaigre balsamique</a:t>
                      </a:r>
                      <a:endParaRPr lang="en-US" sz="1400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</a:txBody>
                  <a:tcPr marL="0" marR="0" marT="46355" marB="0"/>
                </a:tc>
                <a:tc>
                  <a:txBody>
                    <a:bodyPr/>
                    <a:lstStyle/>
                    <a:p>
                      <a:pPr marL="31750" marR="205104" algn="r">
                        <a:lnSpc>
                          <a:spcPts val="1470"/>
                        </a:lnSpc>
                        <a:spcBef>
                          <a:spcPts val="365"/>
                        </a:spcBef>
                      </a:pPr>
                      <a:r>
                        <a:rPr lang="en-US" sz="1300" b="1" spc="-60" baseline="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695</a:t>
                      </a:r>
                      <a:endParaRPr sz="1300" b="1" spc="-60" baseline="0" dirty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</a:txBody>
                  <a:tcPr marL="0" marR="0" marT="4635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9544">
                <a:tc>
                  <a:txBody>
                    <a:bodyPr/>
                    <a:lstStyle/>
                    <a:p>
                      <a:pPr marL="31750">
                        <a:lnSpc>
                          <a:spcPts val="1470"/>
                        </a:lnSpc>
                        <a:spcBef>
                          <a:spcPts val="365"/>
                        </a:spcBef>
                      </a:pPr>
                      <a:r>
                        <a:rPr lang="en-US" sz="1300" b="1" spc="-60" baseline="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Avocado pear bruschetta with smoked marlin and rocket leaves</a:t>
                      </a:r>
                    </a:p>
                    <a:p>
                      <a:pPr marL="31750">
                        <a:lnSpc>
                          <a:spcPts val="1470"/>
                        </a:lnSpc>
                        <a:spcBef>
                          <a:spcPts val="365"/>
                        </a:spcBef>
                      </a:pPr>
                      <a:r>
                        <a:rPr lang="fr-FR" sz="140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Bruschetta au</a:t>
                      </a:r>
                      <a:r>
                        <a:rPr lang="fr-FR" sz="1400" baseline="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poire d</a:t>
                      </a:r>
                      <a:r>
                        <a:rPr lang="fr-FR" sz="140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’avocat, marlin fumé et feuilles de roquette</a:t>
                      </a:r>
                    </a:p>
                  </a:txBody>
                  <a:tcPr marL="0" marR="0" marT="46355" marB="0"/>
                </a:tc>
                <a:tc>
                  <a:txBody>
                    <a:bodyPr/>
                    <a:lstStyle/>
                    <a:p>
                      <a:pPr marL="31750" marR="205104" algn="r">
                        <a:lnSpc>
                          <a:spcPts val="1470"/>
                        </a:lnSpc>
                        <a:spcBef>
                          <a:spcPts val="365"/>
                        </a:spcBef>
                      </a:pPr>
                      <a:r>
                        <a:rPr lang="en-US" sz="1300" b="1" spc="-60" baseline="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695</a:t>
                      </a:r>
                      <a:endParaRPr sz="1300" b="1" spc="-60" baseline="0" dirty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</a:txBody>
                  <a:tcPr marL="0" marR="0" marT="4635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9544">
                <a:tc>
                  <a:txBody>
                    <a:bodyPr/>
                    <a:lstStyle/>
                    <a:p>
                      <a:pPr marL="31750" marR="0" lvl="0" indent="0" defTabSz="914400" eaLnBrk="1" fontAlgn="auto" latinLnBrk="0" hangingPunct="1">
                        <a:lnSpc>
                          <a:spcPts val="1470"/>
                        </a:lnSpc>
                        <a:spcBef>
                          <a:spcPts val="36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1" spc="-60" baseline="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Indian Ocean seafood salad with wild rice, “Sicilian style”</a:t>
                      </a:r>
                      <a:endParaRPr lang="en-US" sz="1300" b="1" spc="-60" baseline="0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1750">
                        <a:lnSpc>
                          <a:spcPts val="1470"/>
                        </a:lnSpc>
                        <a:spcBef>
                          <a:spcPts val="365"/>
                        </a:spcBef>
                      </a:pPr>
                      <a:r>
                        <a:rPr lang="fr-FR" sz="140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Salade aux fruits de mer de l’océan Indien au riz sauvage, « à la façon sicilienne »</a:t>
                      </a:r>
                      <a:endParaRPr sz="1400" dirty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</a:txBody>
                  <a:tcPr marL="0" marR="0" marT="46355" marB="0"/>
                </a:tc>
                <a:tc>
                  <a:txBody>
                    <a:bodyPr/>
                    <a:lstStyle/>
                    <a:p>
                      <a:pPr marL="31750" marR="205104" algn="r">
                        <a:lnSpc>
                          <a:spcPts val="1470"/>
                        </a:lnSpc>
                        <a:spcBef>
                          <a:spcPts val="365"/>
                        </a:spcBef>
                      </a:pPr>
                      <a:r>
                        <a:rPr lang="en-US" sz="1300" b="1" spc="-60" baseline="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695</a:t>
                      </a:r>
                      <a:endParaRPr sz="1300" b="1" spc="-60" baseline="0" dirty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</a:txBody>
                  <a:tcPr marL="0" marR="0" marT="4635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8025">
                <a:tc>
                  <a:txBody>
                    <a:bodyPr/>
                    <a:lstStyle/>
                    <a:p>
                      <a:pPr marL="31750" marR="0" lvl="0" indent="0" defTabSz="914400" eaLnBrk="1" fontAlgn="auto" latinLnBrk="0" hangingPunct="1">
                        <a:lnSpc>
                          <a:spcPts val="1470"/>
                        </a:lnSpc>
                        <a:spcBef>
                          <a:spcPts val="36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1" spc="-60" baseline="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White local raw fish marinated with olive oil, radicchio lettuce and garlic crostini   </a:t>
                      </a:r>
                      <a:endParaRPr lang="en-US" sz="1300" b="1" spc="-60" baseline="0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1750">
                        <a:lnSpc>
                          <a:spcPts val="1470"/>
                        </a:lnSpc>
                        <a:spcBef>
                          <a:spcPts val="365"/>
                        </a:spcBef>
                      </a:pPr>
                      <a:r>
                        <a:rPr lang="fr-FR" sz="140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Poisson blanc cru local mariné à l’huile d’olive, laitue </a:t>
                      </a:r>
                      <a:r>
                        <a:rPr lang="fr-FR" sz="1400" dirty="0" err="1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radicchio</a:t>
                      </a:r>
                      <a:r>
                        <a:rPr lang="fr-FR" sz="140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et </a:t>
                      </a:r>
                      <a:r>
                        <a:rPr lang="fr-FR" sz="1400" dirty="0" err="1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crostini</a:t>
                      </a:r>
                      <a:r>
                        <a:rPr lang="fr-FR" sz="140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à l’ail</a:t>
                      </a:r>
                      <a:endParaRPr lang="en-GB" sz="1400" dirty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</a:txBody>
                  <a:tcPr marL="0" marR="0" marT="46355" marB="0"/>
                </a:tc>
                <a:tc>
                  <a:txBody>
                    <a:bodyPr/>
                    <a:lstStyle/>
                    <a:p>
                      <a:pPr marL="31750" marR="205104" algn="r">
                        <a:lnSpc>
                          <a:spcPts val="1470"/>
                        </a:lnSpc>
                        <a:spcBef>
                          <a:spcPts val="365"/>
                        </a:spcBef>
                      </a:pPr>
                      <a:r>
                        <a:rPr lang="en-US" sz="1300" b="1" spc="-60" baseline="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695</a:t>
                      </a:r>
                      <a:endParaRPr sz="1300" b="1" spc="-60" baseline="0" dirty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</a:txBody>
                  <a:tcPr marL="0" marR="0" marT="4635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9544">
                <a:tc>
                  <a:txBody>
                    <a:bodyPr/>
                    <a:lstStyle/>
                    <a:p>
                      <a:pPr marL="31750" marR="0" lvl="0" indent="0" defTabSz="914400" eaLnBrk="1" fontAlgn="auto" latinLnBrk="0" hangingPunct="1">
                        <a:lnSpc>
                          <a:spcPts val="1470"/>
                        </a:lnSpc>
                        <a:spcBef>
                          <a:spcPts val="36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1" spc="-60" baseline="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Thin slice of  </a:t>
                      </a:r>
                      <a:r>
                        <a:rPr lang="en-GB" sz="1300" b="1" spc="-60" baseline="0" dirty="0" err="1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parma</a:t>
                      </a:r>
                      <a:r>
                        <a:rPr lang="en-GB" sz="1300" b="1" spc="-60" baseline="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ham with pear and mini fruits salad                                   </a:t>
                      </a:r>
                      <a:endParaRPr lang="en-US" sz="1300" b="1" spc="-60" baseline="0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1750">
                        <a:lnSpc>
                          <a:spcPts val="1470"/>
                        </a:lnSpc>
                        <a:spcBef>
                          <a:spcPts val="365"/>
                        </a:spcBef>
                      </a:pPr>
                      <a:r>
                        <a:rPr lang="fr-FR" sz="140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Fine tranche jambon de Parme à la poire et mini salade de fruits</a:t>
                      </a:r>
                      <a:endParaRPr sz="1400" dirty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</a:txBody>
                  <a:tcPr marL="0" marR="0" marT="46355" marB="0"/>
                </a:tc>
                <a:tc>
                  <a:txBody>
                    <a:bodyPr/>
                    <a:lstStyle/>
                    <a:p>
                      <a:pPr marL="31750" marR="205104" algn="r">
                        <a:lnSpc>
                          <a:spcPts val="1470"/>
                        </a:lnSpc>
                        <a:spcBef>
                          <a:spcPts val="365"/>
                        </a:spcBef>
                      </a:pPr>
                      <a:r>
                        <a:rPr lang="en-US" sz="1300" b="1" spc="-60" baseline="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695</a:t>
                      </a:r>
                      <a:endParaRPr sz="1300" b="1" spc="-60" baseline="0" dirty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</a:txBody>
                  <a:tcPr marL="0" marR="0" marT="4635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9544">
                <a:tc>
                  <a:txBody>
                    <a:bodyPr/>
                    <a:lstStyle/>
                    <a:p>
                      <a:pPr marL="31750" marR="0" lvl="0" indent="0" defTabSz="914400" eaLnBrk="1" fontAlgn="auto" latinLnBrk="0" hangingPunct="1">
                        <a:lnSpc>
                          <a:spcPts val="1470"/>
                        </a:lnSpc>
                        <a:spcBef>
                          <a:spcPts val="36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1" spc="-60" baseline="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Steamed </a:t>
                      </a:r>
                      <a:r>
                        <a:rPr lang="en-GB" sz="1300" b="1" spc="-60" baseline="0" dirty="0" err="1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Vitello</a:t>
                      </a:r>
                      <a:r>
                        <a:rPr lang="en-GB" sz="1300" b="1" spc="-60" baseline="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with </a:t>
                      </a:r>
                      <a:r>
                        <a:rPr lang="en-GB" sz="1300" b="1" spc="-60" baseline="0" dirty="0" err="1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tonnato</a:t>
                      </a:r>
                      <a:r>
                        <a:rPr lang="en-GB" sz="1300" b="1" spc="-60" baseline="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salsa, capers and anchovies</a:t>
                      </a:r>
                      <a:endParaRPr lang="en-US" sz="1300" b="1" spc="-60" baseline="0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1750">
                        <a:lnSpc>
                          <a:spcPts val="1470"/>
                        </a:lnSpc>
                        <a:spcBef>
                          <a:spcPts val="365"/>
                        </a:spcBef>
                      </a:pPr>
                      <a:r>
                        <a:rPr lang="fr-FR" sz="1400" dirty="0" err="1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Vitello</a:t>
                      </a:r>
                      <a:r>
                        <a:rPr lang="fr-FR" sz="140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à la vapeur au salsa </a:t>
                      </a:r>
                      <a:r>
                        <a:rPr lang="fr-FR" sz="1400" dirty="0" err="1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tonnato</a:t>
                      </a:r>
                      <a:r>
                        <a:rPr lang="fr-FR" sz="140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, câpres et anchois</a:t>
                      </a:r>
                      <a:endParaRPr sz="1400" dirty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</a:txBody>
                  <a:tcPr marL="0" marR="0" marT="46355" marB="0"/>
                </a:tc>
                <a:tc>
                  <a:txBody>
                    <a:bodyPr/>
                    <a:lstStyle/>
                    <a:p>
                      <a:pPr marL="31750" marR="203200" algn="r">
                        <a:lnSpc>
                          <a:spcPts val="1470"/>
                        </a:lnSpc>
                        <a:spcBef>
                          <a:spcPts val="365"/>
                        </a:spcBef>
                      </a:pPr>
                      <a:r>
                        <a:rPr lang="en-US" sz="1300" b="1" spc="-60" baseline="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695</a:t>
                      </a:r>
                      <a:endParaRPr sz="1300" b="1" spc="-60" baseline="0" dirty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</a:txBody>
                  <a:tcPr marL="0" marR="0" marT="4635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9610">
                <a:tc>
                  <a:txBody>
                    <a:bodyPr/>
                    <a:lstStyle/>
                    <a:p>
                      <a:pPr marL="31750">
                        <a:lnSpc>
                          <a:spcPts val="1470"/>
                        </a:lnSpc>
                        <a:spcBef>
                          <a:spcPts val="365"/>
                        </a:spcBef>
                      </a:pPr>
                      <a:r>
                        <a:rPr lang="en-US" sz="1400" b="1" i="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Mini baked beef lasagna with tomato sauce and green basil</a:t>
                      </a:r>
                    </a:p>
                    <a:p>
                      <a:pPr marL="31750">
                        <a:lnSpc>
                          <a:spcPts val="1470"/>
                        </a:lnSpc>
                        <a:spcBef>
                          <a:spcPts val="365"/>
                        </a:spcBef>
                      </a:pPr>
                      <a:r>
                        <a:rPr lang="fr-FR" sz="1400" b="0" i="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Mini lasagne au bœuf à</a:t>
                      </a:r>
                      <a:r>
                        <a:rPr lang="fr-FR" sz="1400" b="0" i="0" baseline="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la</a:t>
                      </a:r>
                      <a:r>
                        <a:rPr lang="fr-FR" sz="1400" b="0" i="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sauce tomate et basilic vert</a:t>
                      </a:r>
                    </a:p>
                    <a:p>
                      <a:pPr marL="31750">
                        <a:lnSpc>
                          <a:spcPts val="1470"/>
                        </a:lnSpc>
                        <a:spcBef>
                          <a:spcPts val="365"/>
                        </a:spcBef>
                      </a:pPr>
                      <a:endParaRPr lang="fr-FR" sz="1400" b="0" i="0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1750">
                        <a:lnSpc>
                          <a:spcPts val="1470"/>
                        </a:lnSpc>
                        <a:spcBef>
                          <a:spcPts val="365"/>
                        </a:spcBef>
                      </a:pPr>
                      <a:r>
                        <a:rPr lang="en-GB" sz="1400" b="0" i="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</a:t>
                      </a:r>
                    </a:p>
                    <a:p>
                      <a:pPr marL="31750">
                        <a:lnSpc>
                          <a:spcPts val="1470"/>
                        </a:lnSpc>
                        <a:spcBef>
                          <a:spcPts val="365"/>
                        </a:spcBef>
                      </a:pPr>
                      <a:endParaRPr lang="en-GB" sz="1400" b="0" i="0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1750">
                        <a:lnSpc>
                          <a:spcPts val="1470"/>
                        </a:lnSpc>
                        <a:spcBef>
                          <a:spcPts val="365"/>
                        </a:spcBef>
                      </a:pPr>
                      <a:endParaRPr lang="en-GB" sz="1400" b="0" i="0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1750">
                        <a:lnSpc>
                          <a:spcPts val="1470"/>
                        </a:lnSpc>
                        <a:spcBef>
                          <a:spcPts val="365"/>
                        </a:spcBef>
                      </a:pPr>
                      <a:endParaRPr lang="en-GB" sz="1400" b="0" i="0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1750">
                        <a:lnSpc>
                          <a:spcPts val="1470"/>
                        </a:lnSpc>
                        <a:spcBef>
                          <a:spcPts val="365"/>
                        </a:spcBef>
                      </a:pPr>
                      <a:endParaRPr lang="en-GB" sz="1400" b="0" i="0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1750">
                        <a:lnSpc>
                          <a:spcPts val="1470"/>
                        </a:lnSpc>
                        <a:spcBef>
                          <a:spcPts val="365"/>
                        </a:spcBef>
                      </a:pPr>
                      <a:endParaRPr lang="en-GB" sz="1400" b="0" i="0" dirty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</a:txBody>
                  <a:tcPr marL="0" marR="0" marT="46355" marB="0"/>
                </a:tc>
                <a:tc>
                  <a:txBody>
                    <a:bodyPr/>
                    <a:lstStyle/>
                    <a:p>
                      <a:pPr marL="31750" marR="205104" algn="r">
                        <a:lnSpc>
                          <a:spcPts val="1470"/>
                        </a:lnSpc>
                        <a:spcBef>
                          <a:spcPts val="365"/>
                        </a:spcBef>
                      </a:pPr>
                      <a:r>
                        <a:rPr lang="en-US" sz="1300" b="1" spc="-60" baseline="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695</a:t>
                      </a:r>
                    </a:p>
                    <a:p>
                      <a:pPr marL="31750" marR="205104" algn="r">
                        <a:lnSpc>
                          <a:spcPts val="1470"/>
                        </a:lnSpc>
                        <a:spcBef>
                          <a:spcPts val="365"/>
                        </a:spcBef>
                      </a:pPr>
                      <a:endParaRPr lang="en-US" sz="1300" b="1" spc="-60" baseline="0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1750" marR="205104" algn="r">
                        <a:lnSpc>
                          <a:spcPts val="1470"/>
                        </a:lnSpc>
                        <a:spcBef>
                          <a:spcPts val="365"/>
                        </a:spcBef>
                      </a:pPr>
                      <a:endParaRPr lang="en-US" sz="1300" b="1" spc="-60" baseline="0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1750" marR="205104" algn="r">
                        <a:lnSpc>
                          <a:spcPts val="1470"/>
                        </a:lnSpc>
                        <a:spcBef>
                          <a:spcPts val="365"/>
                        </a:spcBef>
                      </a:pPr>
                      <a:endParaRPr lang="en-US" sz="1300" b="1" spc="-60" baseline="0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1750" marR="205104" algn="r">
                        <a:lnSpc>
                          <a:spcPts val="1470"/>
                        </a:lnSpc>
                        <a:spcBef>
                          <a:spcPts val="365"/>
                        </a:spcBef>
                      </a:pPr>
                      <a:r>
                        <a:rPr lang="en-US" sz="1300" b="1" spc="-60" baseline="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640</a:t>
                      </a:r>
                    </a:p>
                    <a:p>
                      <a:pPr marL="31750" marR="205104" algn="r">
                        <a:lnSpc>
                          <a:spcPts val="1470"/>
                        </a:lnSpc>
                        <a:spcBef>
                          <a:spcPts val="365"/>
                        </a:spcBef>
                      </a:pPr>
                      <a:endParaRPr lang="en-US" sz="1300" b="1" spc="-60" baseline="0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1750" marR="205104" algn="r">
                        <a:lnSpc>
                          <a:spcPts val="1470"/>
                        </a:lnSpc>
                        <a:spcBef>
                          <a:spcPts val="365"/>
                        </a:spcBef>
                      </a:pPr>
                      <a:r>
                        <a:rPr lang="en-US" sz="1300" b="1" spc="-60" baseline="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640</a:t>
                      </a:r>
                      <a:endParaRPr sz="1300" b="1" spc="-60" baseline="0" dirty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</a:txBody>
                  <a:tcPr marL="0" marR="0" marT="4635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108266" y="8190909"/>
            <a:ext cx="1297305" cy="2425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b="1" dirty="0">
                <a:solidFill>
                  <a:srgbClr val="414042"/>
                </a:solidFill>
                <a:latin typeface="Arial"/>
                <a:cs typeface="Arial"/>
              </a:rPr>
              <a:t>SOUP</a:t>
            </a:r>
            <a:r>
              <a:rPr sz="1400" b="1" spc="-7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14042"/>
                </a:solidFill>
                <a:latin typeface="Arial"/>
                <a:cs typeface="Arial"/>
              </a:rPr>
              <a:t>/</a:t>
            </a:r>
            <a:r>
              <a:rPr sz="1400" b="1" spc="-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14042"/>
                </a:solidFill>
                <a:latin typeface="Arial"/>
                <a:cs typeface="Arial"/>
              </a:rPr>
              <a:t>SOUPE</a:t>
            </a:r>
            <a:endParaRPr sz="1400" dirty="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142982"/>
              </p:ext>
            </p:extLst>
          </p:nvPr>
        </p:nvGraphicFramePr>
        <p:xfrm>
          <a:off x="680676" y="8647646"/>
          <a:ext cx="7543800" cy="1706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600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30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05840">
                <a:tc>
                  <a:txBody>
                    <a:bodyPr/>
                    <a:lstStyle/>
                    <a:p>
                      <a:pPr marL="31750" marR="0" lvl="0" indent="0" defTabSz="914400" eaLnBrk="1" fontAlgn="auto" latinLnBrk="0" hangingPunct="1">
                        <a:lnSpc>
                          <a:spcPts val="12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Local market vegetables minestrone with potato gnocchi </a:t>
                      </a:r>
                      <a:endParaRPr lang="en-US" sz="1400" b="1" i="0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1750">
                        <a:lnSpc>
                          <a:spcPts val="1235"/>
                        </a:lnSpc>
                      </a:pPr>
                      <a:r>
                        <a:rPr lang="fr-FR" sz="1400" b="0" i="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Minestrone de légumes du marché local au gnocchis de pommes de terre</a:t>
                      </a:r>
                      <a:endParaRPr lang="en-GB" sz="1400" b="0" i="0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1750">
                        <a:lnSpc>
                          <a:spcPts val="1235"/>
                        </a:lnSpc>
                      </a:pPr>
                      <a:endParaRPr lang="en-GB" sz="1400" dirty="0" smtClean="0">
                        <a:latin typeface="Perpetua"/>
                        <a:cs typeface="Perpetua"/>
                      </a:endParaRPr>
                    </a:p>
                    <a:p>
                      <a:pPr marL="31750">
                        <a:lnSpc>
                          <a:spcPts val="1235"/>
                        </a:lnSpc>
                      </a:pPr>
                      <a:endParaRPr lang="en-GB" sz="1400" dirty="0" smtClean="0">
                        <a:latin typeface="Perpetua"/>
                        <a:cs typeface="Perpetua"/>
                      </a:endParaRPr>
                    </a:p>
                    <a:p>
                      <a:pPr marL="31750" marR="0" lvl="0" indent="0" defTabSz="914400" eaLnBrk="1" fontAlgn="auto" latinLnBrk="0" hangingPunct="1">
                        <a:lnSpc>
                          <a:spcPts val="12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Indian ocean seafood soup with </a:t>
                      </a:r>
                      <a:r>
                        <a:rPr lang="en-GB" sz="1400" b="1" i="0" dirty="0" err="1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couscous</a:t>
                      </a:r>
                      <a:r>
                        <a:rPr lang="en-GB" sz="1400" b="1" i="0" baseline="0" dirty="0" err="1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,“</a:t>
                      </a:r>
                      <a:r>
                        <a:rPr lang="en-GB" sz="1400" b="1" i="0" dirty="0" err="1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Sicilian</a:t>
                      </a:r>
                      <a:r>
                        <a:rPr lang="en-GB" sz="1400" b="1" i="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Style” and garlic crostini</a:t>
                      </a:r>
                      <a:endParaRPr lang="en-US" sz="1400" b="1" i="0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1750">
                        <a:lnSpc>
                          <a:spcPts val="1235"/>
                        </a:lnSpc>
                      </a:pPr>
                      <a:r>
                        <a:rPr lang="fr-FR" sz="1400" b="0" i="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Soupe aux fruits de mer de l’océan Indien au couscous, « à la façon sicilienne » et </a:t>
                      </a:r>
                      <a:r>
                        <a:rPr lang="fr-FR" sz="1400" b="0" i="0" dirty="0" err="1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crostini</a:t>
                      </a:r>
                      <a:r>
                        <a:rPr lang="fr-FR" sz="1400" b="0" i="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à l’ail</a:t>
                      </a:r>
                      <a:endParaRPr lang="en-GB" sz="1400" b="0" i="0" dirty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1750">
                        <a:lnSpc>
                          <a:spcPts val="1235"/>
                        </a:lnSpc>
                      </a:pPr>
                      <a:r>
                        <a:rPr lang="en-GB" sz="1400" dirty="0">
                          <a:latin typeface="Perpetua"/>
                          <a:cs typeface="Perpetua"/>
                        </a:rPr>
                        <a:t> </a:t>
                      </a:r>
                      <a:endParaRPr sz="1400" dirty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750" algn="l">
                        <a:lnSpc>
                          <a:spcPts val="1325"/>
                        </a:lnSpc>
                      </a:pPr>
                      <a:r>
                        <a:rPr lang="en-US" sz="1300" dirty="0" smtClean="0">
                          <a:latin typeface="Perpetua"/>
                          <a:cs typeface="Perpetua"/>
                        </a:rPr>
                        <a:t>                   </a:t>
                      </a:r>
                    </a:p>
                    <a:p>
                      <a:pPr marR="285750" algn="l">
                        <a:lnSpc>
                          <a:spcPts val="1325"/>
                        </a:lnSpc>
                      </a:pPr>
                      <a:r>
                        <a:rPr lang="en-US" sz="1300" dirty="0" smtClean="0">
                          <a:latin typeface="Perpetua"/>
                          <a:cs typeface="Perpetua"/>
                        </a:rPr>
                        <a:t>                              </a:t>
                      </a:r>
                      <a:endParaRPr sz="1300" dirty="0">
                        <a:latin typeface="Perpetua"/>
                        <a:cs typeface="Perpetu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0" marR="205104" algn="r">
                        <a:lnSpc>
                          <a:spcPts val="1470"/>
                        </a:lnSpc>
                        <a:spcBef>
                          <a:spcPts val="365"/>
                        </a:spcBef>
                      </a:pPr>
                      <a:endParaRPr lang="en-US" sz="1300" b="1" spc="-60" baseline="0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marL="31750">
                        <a:lnSpc>
                          <a:spcPts val="1470"/>
                        </a:lnSpc>
                        <a:spcBef>
                          <a:spcPts val="484"/>
                        </a:spcBef>
                      </a:pPr>
                      <a:endParaRPr sz="1400" dirty="0">
                        <a:latin typeface="Perpetua"/>
                        <a:cs typeface="Perpetua"/>
                      </a:endParaRPr>
                    </a:p>
                  </a:txBody>
                  <a:tcPr marL="0" marR="0" marT="61594" marB="0"/>
                </a:tc>
                <a:tc>
                  <a:txBody>
                    <a:bodyPr/>
                    <a:lstStyle/>
                    <a:p>
                      <a:pPr marR="285750" algn="l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endParaRPr sz="1300" dirty="0">
                        <a:latin typeface="Perpetua"/>
                        <a:cs typeface="Perpetua"/>
                      </a:endParaRPr>
                    </a:p>
                  </a:txBody>
                  <a:tcPr marL="0" marR="0" marT="61594" marB="0"/>
                </a:tc>
                <a:tc>
                  <a:txBody>
                    <a:bodyPr/>
                    <a:lstStyle/>
                    <a:p>
                      <a:pPr marR="24130" algn="l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endParaRPr sz="1300" dirty="0">
                        <a:latin typeface="Perpetua"/>
                        <a:cs typeface="Perpetua"/>
                      </a:endParaRPr>
                    </a:p>
                  </a:txBody>
                  <a:tcPr marL="0" marR="0" marT="61594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871407" y="9853546"/>
            <a:ext cx="553783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" algn="ctr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28818A"/>
                </a:solidFill>
                <a:latin typeface="Perpetua"/>
                <a:cs typeface="Perpetua"/>
              </a:rPr>
              <a:t>Food</a:t>
            </a:r>
            <a:r>
              <a:rPr sz="900" b="1" spc="-15" dirty="0">
                <a:solidFill>
                  <a:srgbClr val="28818A"/>
                </a:solidFill>
                <a:latin typeface="Perpetua"/>
                <a:cs typeface="Perpetua"/>
              </a:rPr>
              <a:t> </a:t>
            </a:r>
            <a:r>
              <a:rPr sz="900" b="1" dirty="0">
                <a:solidFill>
                  <a:srgbClr val="28818A"/>
                </a:solidFill>
                <a:latin typeface="Perpetua"/>
                <a:cs typeface="Perpetua"/>
              </a:rPr>
              <a:t>prepared</a:t>
            </a:r>
            <a:r>
              <a:rPr sz="900" b="1" spc="-5" dirty="0">
                <a:solidFill>
                  <a:srgbClr val="28818A"/>
                </a:solidFill>
                <a:latin typeface="Perpetua"/>
                <a:cs typeface="Perpetua"/>
              </a:rPr>
              <a:t> </a:t>
            </a:r>
            <a:r>
              <a:rPr sz="900" b="1" dirty="0">
                <a:solidFill>
                  <a:srgbClr val="28818A"/>
                </a:solidFill>
                <a:latin typeface="Perpetua"/>
                <a:cs typeface="Perpetua"/>
              </a:rPr>
              <a:t>and</a:t>
            </a:r>
            <a:r>
              <a:rPr sz="900" b="1" spc="-15" dirty="0">
                <a:solidFill>
                  <a:srgbClr val="28818A"/>
                </a:solidFill>
                <a:latin typeface="Perpetua"/>
                <a:cs typeface="Perpetua"/>
              </a:rPr>
              <a:t> </a:t>
            </a:r>
            <a:r>
              <a:rPr sz="900" b="1" spc="-5" dirty="0">
                <a:solidFill>
                  <a:srgbClr val="28818A"/>
                </a:solidFill>
                <a:latin typeface="Perpetua"/>
                <a:cs typeface="Perpetua"/>
              </a:rPr>
              <a:t>served</a:t>
            </a:r>
            <a:r>
              <a:rPr sz="900" b="1" spc="-10" dirty="0">
                <a:solidFill>
                  <a:srgbClr val="28818A"/>
                </a:solidFill>
                <a:latin typeface="Perpetua"/>
                <a:cs typeface="Perpetua"/>
              </a:rPr>
              <a:t> </a:t>
            </a:r>
            <a:r>
              <a:rPr sz="900" b="1" spc="-15" dirty="0">
                <a:solidFill>
                  <a:srgbClr val="28818A"/>
                </a:solidFill>
                <a:latin typeface="Perpetua"/>
                <a:cs typeface="Perpetua"/>
              </a:rPr>
              <a:t>may </a:t>
            </a:r>
            <a:r>
              <a:rPr sz="900" b="1" spc="-5" dirty="0">
                <a:solidFill>
                  <a:srgbClr val="28818A"/>
                </a:solidFill>
                <a:latin typeface="Perpetua"/>
                <a:cs typeface="Perpetua"/>
              </a:rPr>
              <a:t>contain</a:t>
            </a:r>
            <a:r>
              <a:rPr sz="900" b="1" spc="-10" dirty="0">
                <a:solidFill>
                  <a:srgbClr val="28818A"/>
                </a:solidFill>
                <a:latin typeface="Perpetua"/>
                <a:cs typeface="Perpetua"/>
              </a:rPr>
              <a:t> </a:t>
            </a:r>
            <a:r>
              <a:rPr sz="900" b="1" spc="-5" dirty="0">
                <a:solidFill>
                  <a:srgbClr val="28818A"/>
                </a:solidFill>
                <a:latin typeface="Perpetua"/>
                <a:cs typeface="Perpetua"/>
              </a:rPr>
              <a:t>traces</a:t>
            </a:r>
            <a:r>
              <a:rPr sz="900" b="1" spc="-15" dirty="0">
                <a:solidFill>
                  <a:srgbClr val="28818A"/>
                </a:solidFill>
                <a:latin typeface="Perpetua"/>
                <a:cs typeface="Perpetua"/>
              </a:rPr>
              <a:t> </a:t>
            </a:r>
            <a:r>
              <a:rPr sz="900" b="1" dirty="0">
                <a:solidFill>
                  <a:srgbClr val="28818A"/>
                </a:solidFill>
                <a:latin typeface="Perpetua"/>
                <a:cs typeface="Perpetua"/>
              </a:rPr>
              <a:t>of</a:t>
            </a:r>
            <a:r>
              <a:rPr sz="900" b="1" spc="-10" dirty="0">
                <a:solidFill>
                  <a:srgbClr val="28818A"/>
                </a:solidFill>
                <a:latin typeface="Perpetua"/>
                <a:cs typeface="Perpetua"/>
              </a:rPr>
              <a:t> </a:t>
            </a:r>
            <a:r>
              <a:rPr sz="900" b="1" dirty="0">
                <a:solidFill>
                  <a:srgbClr val="28818A"/>
                </a:solidFill>
                <a:latin typeface="Perpetua"/>
                <a:cs typeface="Perpetua"/>
              </a:rPr>
              <a:t>allergen.</a:t>
            </a:r>
            <a:endParaRPr sz="900" dirty="0">
              <a:latin typeface="Perpetua"/>
              <a:cs typeface="Perpetua"/>
            </a:endParaRPr>
          </a:p>
          <a:p>
            <a:pPr marL="4445" algn="ctr">
              <a:lnSpc>
                <a:spcPct val="100000"/>
              </a:lnSpc>
            </a:pPr>
            <a:r>
              <a:rPr sz="900" b="1" spc="-5" dirty="0">
                <a:solidFill>
                  <a:srgbClr val="28818A"/>
                </a:solidFill>
                <a:latin typeface="Perpetua"/>
                <a:cs typeface="Perpetua"/>
              </a:rPr>
              <a:t>If </a:t>
            </a:r>
            <a:r>
              <a:rPr sz="900" b="1" spc="-15" dirty="0">
                <a:solidFill>
                  <a:srgbClr val="28818A"/>
                </a:solidFill>
                <a:latin typeface="Perpetua"/>
                <a:cs typeface="Perpetua"/>
              </a:rPr>
              <a:t>you</a:t>
            </a:r>
            <a:r>
              <a:rPr sz="900" b="1" spc="-5" dirty="0">
                <a:solidFill>
                  <a:srgbClr val="28818A"/>
                </a:solidFill>
                <a:latin typeface="Perpetua"/>
                <a:cs typeface="Perpetua"/>
              </a:rPr>
              <a:t> </a:t>
            </a:r>
            <a:r>
              <a:rPr sz="900" b="1" dirty="0">
                <a:solidFill>
                  <a:srgbClr val="28818A"/>
                </a:solidFill>
                <a:latin typeface="Perpetua"/>
                <a:cs typeface="Perpetua"/>
              </a:rPr>
              <a:t>need</a:t>
            </a:r>
            <a:r>
              <a:rPr sz="900" b="1" spc="-5" dirty="0">
                <a:solidFill>
                  <a:srgbClr val="28818A"/>
                </a:solidFill>
                <a:latin typeface="Perpetua"/>
                <a:cs typeface="Perpetua"/>
              </a:rPr>
              <a:t> additional</a:t>
            </a:r>
            <a:r>
              <a:rPr sz="900" b="1" dirty="0">
                <a:solidFill>
                  <a:srgbClr val="28818A"/>
                </a:solidFill>
                <a:latin typeface="Perpetua"/>
                <a:cs typeface="Perpetua"/>
              </a:rPr>
              <a:t> information</a:t>
            </a:r>
            <a:r>
              <a:rPr sz="900" b="1" spc="-5" dirty="0">
                <a:solidFill>
                  <a:srgbClr val="28818A"/>
                </a:solidFill>
                <a:latin typeface="Perpetua"/>
                <a:cs typeface="Perpetua"/>
              </a:rPr>
              <a:t> </a:t>
            </a:r>
            <a:r>
              <a:rPr sz="900" b="1" dirty="0">
                <a:solidFill>
                  <a:srgbClr val="28818A"/>
                </a:solidFill>
                <a:latin typeface="Perpetua"/>
                <a:cs typeface="Perpetua"/>
              </a:rPr>
              <a:t>please </a:t>
            </a:r>
            <a:r>
              <a:rPr sz="900" b="1" spc="-5" dirty="0">
                <a:solidFill>
                  <a:srgbClr val="28818A"/>
                </a:solidFill>
                <a:latin typeface="Perpetua"/>
                <a:cs typeface="Perpetua"/>
              </a:rPr>
              <a:t>contact </a:t>
            </a:r>
            <a:r>
              <a:rPr sz="900" b="1" dirty="0">
                <a:solidFill>
                  <a:srgbClr val="28818A"/>
                </a:solidFill>
                <a:latin typeface="Perpetua"/>
                <a:cs typeface="Perpetua"/>
              </a:rPr>
              <a:t>our</a:t>
            </a:r>
            <a:r>
              <a:rPr sz="900" b="1" spc="-5" dirty="0">
                <a:solidFill>
                  <a:srgbClr val="28818A"/>
                </a:solidFill>
                <a:latin typeface="Perpetua"/>
                <a:cs typeface="Perpetua"/>
              </a:rPr>
              <a:t> </a:t>
            </a:r>
            <a:r>
              <a:rPr sz="900" b="1" spc="-15" dirty="0">
                <a:solidFill>
                  <a:srgbClr val="28818A"/>
                </a:solidFill>
                <a:latin typeface="Perpetua"/>
                <a:cs typeface="Perpetua"/>
              </a:rPr>
              <a:t>Executive</a:t>
            </a:r>
            <a:r>
              <a:rPr sz="900" b="1" spc="-5" dirty="0">
                <a:solidFill>
                  <a:srgbClr val="28818A"/>
                </a:solidFill>
                <a:latin typeface="Perpetua"/>
                <a:cs typeface="Perpetua"/>
              </a:rPr>
              <a:t> Chef </a:t>
            </a:r>
            <a:r>
              <a:rPr sz="900" b="1" dirty="0">
                <a:solidFill>
                  <a:srgbClr val="28818A"/>
                </a:solidFill>
                <a:latin typeface="Perpetua"/>
                <a:cs typeface="Perpetua"/>
              </a:rPr>
              <a:t>or</a:t>
            </a:r>
            <a:r>
              <a:rPr sz="900" b="1" spc="-5" dirty="0">
                <a:solidFill>
                  <a:srgbClr val="28818A"/>
                </a:solidFill>
                <a:latin typeface="Perpetua"/>
                <a:cs typeface="Perpetua"/>
              </a:rPr>
              <a:t> </a:t>
            </a:r>
            <a:r>
              <a:rPr sz="900" b="1" dirty="0">
                <a:solidFill>
                  <a:srgbClr val="28818A"/>
                </a:solidFill>
                <a:latin typeface="Perpetua"/>
                <a:cs typeface="Perpetua"/>
              </a:rPr>
              <a:t>F&amp;B</a:t>
            </a:r>
            <a:r>
              <a:rPr sz="900" b="1" spc="-5" dirty="0">
                <a:solidFill>
                  <a:srgbClr val="28818A"/>
                </a:solidFill>
                <a:latin typeface="Perpetua"/>
                <a:cs typeface="Perpetua"/>
              </a:rPr>
              <a:t> </a:t>
            </a:r>
            <a:r>
              <a:rPr sz="900" b="1" spc="-10" dirty="0">
                <a:solidFill>
                  <a:srgbClr val="28818A"/>
                </a:solidFill>
                <a:latin typeface="Perpetua"/>
                <a:cs typeface="Perpetua"/>
              </a:rPr>
              <a:t>Manager.</a:t>
            </a:r>
            <a:endParaRPr sz="900" dirty="0">
              <a:latin typeface="Perpetua"/>
              <a:cs typeface="Perpetua"/>
            </a:endParaRPr>
          </a:p>
          <a:p>
            <a:pPr marL="12065" marR="5080" algn="ctr">
              <a:lnSpc>
                <a:spcPct val="100000"/>
              </a:lnSpc>
              <a:spcBef>
                <a:spcPts val="40"/>
              </a:spcBef>
            </a:pPr>
            <a:r>
              <a:rPr sz="1050" i="1" dirty="0">
                <a:solidFill>
                  <a:srgbClr val="458A92"/>
                </a:solidFill>
                <a:latin typeface="Perpetua"/>
                <a:cs typeface="Perpetua"/>
              </a:rPr>
              <a:t>Les aliments préparés et servis </a:t>
            </a:r>
            <a:r>
              <a:rPr sz="1050" i="1" spc="-5" dirty="0">
                <a:solidFill>
                  <a:srgbClr val="458A92"/>
                </a:solidFill>
                <a:latin typeface="Perpetua"/>
                <a:cs typeface="Perpetua"/>
              </a:rPr>
              <a:t>peuvent </a:t>
            </a:r>
            <a:r>
              <a:rPr sz="1050" i="1" dirty="0">
                <a:solidFill>
                  <a:srgbClr val="458A92"/>
                </a:solidFill>
                <a:latin typeface="Perpetua"/>
                <a:cs typeface="Perpetua"/>
              </a:rPr>
              <a:t>contenir des </a:t>
            </a:r>
            <a:r>
              <a:rPr sz="1050" i="1" spc="-10" dirty="0">
                <a:solidFill>
                  <a:srgbClr val="458A92"/>
                </a:solidFill>
                <a:latin typeface="Perpetua"/>
                <a:cs typeface="Perpetua"/>
              </a:rPr>
              <a:t>traces d’allergènes. </a:t>
            </a:r>
            <a:r>
              <a:rPr sz="1050" i="1" dirty="0">
                <a:solidFill>
                  <a:srgbClr val="458A92"/>
                </a:solidFill>
                <a:latin typeface="Perpetua"/>
                <a:cs typeface="Perpetua"/>
              </a:rPr>
              <a:t>Si </a:t>
            </a:r>
            <a:r>
              <a:rPr sz="1050" i="1" spc="-10" dirty="0">
                <a:solidFill>
                  <a:srgbClr val="458A92"/>
                </a:solidFill>
                <a:latin typeface="Perpetua"/>
                <a:cs typeface="Perpetua"/>
              </a:rPr>
              <a:t>vous </a:t>
            </a:r>
            <a:r>
              <a:rPr sz="1050" i="1" spc="-20" dirty="0">
                <a:solidFill>
                  <a:srgbClr val="458A92"/>
                </a:solidFill>
                <a:latin typeface="Perpetua"/>
                <a:cs typeface="Perpetua"/>
              </a:rPr>
              <a:t>avez </a:t>
            </a:r>
            <a:r>
              <a:rPr sz="1050" i="1" spc="-5" dirty="0">
                <a:solidFill>
                  <a:srgbClr val="458A92"/>
                </a:solidFill>
                <a:latin typeface="Perpetua"/>
                <a:cs typeface="Perpetua"/>
              </a:rPr>
              <a:t>besoin d’informations </a:t>
            </a:r>
            <a:r>
              <a:rPr sz="1050" i="1" spc="-280" dirty="0">
                <a:solidFill>
                  <a:srgbClr val="458A92"/>
                </a:solidFill>
                <a:latin typeface="Perpetua"/>
                <a:cs typeface="Perpetua"/>
              </a:rPr>
              <a:t> </a:t>
            </a:r>
            <a:r>
              <a:rPr sz="1050" i="1" spc="-5" dirty="0">
                <a:solidFill>
                  <a:srgbClr val="458A92"/>
                </a:solidFill>
                <a:latin typeface="Perpetua"/>
                <a:cs typeface="Perpetua"/>
              </a:rPr>
              <a:t>supplémentaires,</a:t>
            </a:r>
            <a:r>
              <a:rPr sz="1050" i="1" spc="-135" dirty="0">
                <a:solidFill>
                  <a:srgbClr val="458A92"/>
                </a:solidFill>
                <a:latin typeface="Perpetua"/>
                <a:cs typeface="Perpetua"/>
              </a:rPr>
              <a:t> </a:t>
            </a:r>
            <a:r>
              <a:rPr sz="1050" i="1" spc="-5" dirty="0">
                <a:solidFill>
                  <a:srgbClr val="458A92"/>
                </a:solidFill>
                <a:latin typeface="Perpetua"/>
                <a:cs typeface="Perpetua"/>
              </a:rPr>
              <a:t>veuillez </a:t>
            </a:r>
            <a:r>
              <a:rPr sz="1050" i="1" dirty="0">
                <a:solidFill>
                  <a:srgbClr val="458A92"/>
                </a:solidFill>
                <a:latin typeface="Perpetua"/>
                <a:cs typeface="Perpetua"/>
              </a:rPr>
              <a:t>contacter </a:t>
            </a:r>
            <a:r>
              <a:rPr sz="1050" i="1" spc="-5" dirty="0">
                <a:solidFill>
                  <a:srgbClr val="458A92"/>
                </a:solidFill>
                <a:latin typeface="Perpetua"/>
                <a:cs typeface="Perpetua"/>
              </a:rPr>
              <a:t>notre</a:t>
            </a:r>
            <a:r>
              <a:rPr sz="1050" i="1" dirty="0">
                <a:solidFill>
                  <a:srgbClr val="458A92"/>
                </a:solidFill>
                <a:latin typeface="Perpetua"/>
                <a:cs typeface="Perpetua"/>
              </a:rPr>
              <a:t> </a:t>
            </a:r>
            <a:r>
              <a:rPr sz="1050" i="1" spc="-5" dirty="0">
                <a:solidFill>
                  <a:srgbClr val="458A92"/>
                </a:solidFill>
                <a:latin typeface="Perpetua"/>
                <a:cs typeface="Perpetua"/>
              </a:rPr>
              <a:t>Chef </a:t>
            </a:r>
            <a:r>
              <a:rPr sz="1050" i="1" dirty="0">
                <a:solidFill>
                  <a:srgbClr val="458A92"/>
                </a:solidFill>
                <a:latin typeface="Perpetua"/>
                <a:cs typeface="Perpetua"/>
              </a:rPr>
              <a:t>Exécutif</a:t>
            </a:r>
            <a:r>
              <a:rPr sz="1050" i="1" spc="-5" dirty="0">
                <a:solidFill>
                  <a:srgbClr val="458A92"/>
                </a:solidFill>
                <a:latin typeface="Perpetua"/>
                <a:cs typeface="Perpetua"/>
              </a:rPr>
              <a:t> ou notre</a:t>
            </a:r>
            <a:r>
              <a:rPr sz="1050" i="1" dirty="0">
                <a:solidFill>
                  <a:srgbClr val="458A92"/>
                </a:solidFill>
                <a:latin typeface="Perpetua"/>
                <a:cs typeface="Perpetua"/>
              </a:rPr>
              <a:t> </a:t>
            </a:r>
            <a:r>
              <a:rPr sz="1050" i="1" spc="-5" dirty="0">
                <a:solidFill>
                  <a:srgbClr val="458A92"/>
                </a:solidFill>
                <a:latin typeface="Perpetua"/>
                <a:cs typeface="Perpetua"/>
              </a:rPr>
              <a:t>responsable </a:t>
            </a:r>
            <a:r>
              <a:rPr sz="1050" i="1" dirty="0">
                <a:solidFill>
                  <a:srgbClr val="458A92"/>
                </a:solidFill>
                <a:latin typeface="Perpetua"/>
                <a:cs typeface="Perpetua"/>
              </a:rPr>
              <a:t>de</a:t>
            </a:r>
            <a:r>
              <a:rPr sz="1050" i="1" spc="-5" dirty="0">
                <a:solidFill>
                  <a:srgbClr val="458A92"/>
                </a:solidFill>
                <a:latin typeface="Perpetua"/>
                <a:cs typeface="Perpetua"/>
              </a:rPr>
              <a:t> la</a:t>
            </a:r>
            <a:r>
              <a:rPr sz="1050" i="1" dirty="0">
                <a:solidFill>
                  <a:srgbClr val="458A92"/>
                </a:solidFill>
                <a:latin typeface="Perpetua"/>
                <a:cs typeface="Perpetua"/>
              </a:rPr>
              <a:t> </a:t>
            </a:r>
            <a:r>
              <a:rPr sz="1050" i="1" spc="-10" dirty="0">
                <a:solidFill>
                  <a:srgbClr val="458A92"/>
                </a:solidFill>
                <a:latin typeface="Perpetua"/>
                <a:cs typeface="Perpetua"/>
              </a:rPr>
              <a:t>restauration</a:t>
            </a:r>
            <a:endParaRPr sz="1050" dirty="0">
              <a:latin typeface="Perpetua"/>
              <a:cs typeface="Perpetu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818330" y="457206"/>
            <a:ext cx="3007360" cy="581660"/>
            <a:chOff x="1818330" y="457206"/>
            <a:chExt cx="3007360" cy="581660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18330" y="457206"/>
              <a:ext cx="3007291" cy="581262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2563445" y="977522"/>
              <a:ext cx="74295" cy="27940"/>
            </a:xfrm>
            <a:custGeom>
              <a:avLst/>
              <a:gdLst/>
              <a:ahLst/>
              <a:cxnLst/>
              <a:rect l="l" t="t" r="r" b="b"/>
              <a:pathLst>
                <a:path w="74294" h="27940">
                  <a:moveTo>
                    <a:pt x="73606" y="22057"/>
                  </a:moveTo>
                  <a:lnTo>
                    <a:pt x="26161" y="22057"/>
                  </a:lnTo>
                  <a:lnTo>
                    <a:pt x="44919" y="23784"/>
                  </a:lnTo>
                  <a:lnTo>
                    <a:pt x="59448" y="26959"/>
                  </a:lnTo>
                  <a:lnTo>
                    <a:pt x="66357" y="27594"/>
                  </a:lnTo>
                  <a:lnTo>
                    <a:pt x="73825" y="23937"/>
                  </a:lnTo>
                  <a:lnTo>
                    <a:pt x="73606" y="22057"/>
                  </a:lnTo>
                  <a:close/>
                </a:path>
                <a:path w="74294" h="27940">
                  <a:moveTo>
                    <a:pt x="24078" y="0"/>
                  </a:moveTo>
                  <a:lnTo>
                    <a:pt x="12585" y="2124"/>
                  </a:lnTo>
                  <a:lnTo>
                    <a:pt x="5227" y="5811"/>
                  </a:lnTo>
                  <a:lnTo>
                    <a:pt x="2400" y="10322"/>
                  </a:lnTo>
                  <a:lnTo>
                    <a:pt x="0" y="16113"/>
                  </a:lnTo>
                  <a:lnTo>
                    <a:pt x="6946" y="22108"/>
                  </a:lnTo>
                  <a:lnTo>
                    <a:pt x="13855" y="22756"/>
                  </a:lnTo>
                  <a:lnTo>
                    <a:pt x="26161" y="22057"/>
                  </a:lnTo>
                  <a:lnTo>
                    <a:pt x="73606" y="22057"/>
                  </a:lnTo>
                  <a:lnTo>
                    <a:pt x="39306" y="175"/>
                  </a:lnTo>
                  <a:lnTo>
                    <a:pt x="24078" y="0"/>
                  </a:lnTo>
                  <a:close/>
                </a:path>
              </a:pathLst>
            </a:custGeom>
            <a:solidFill>
              <a:srgbClr val="4140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3096272" y="1170380"/>
            <a:ext cx="483870" cy="80645"/>
          </a:xfrm>
          <a:custGeom>
            <a:avLst/>
            <a:gdLst/>
            <a:ahLst/>
            <a:cxnLst/>
            <a:rect l="l" t="t" r="r" b="b"/>
            <a:pathLst>
              <a:path w="483870" h="80644">
                <a:moveTo>
                  <a:pt x="25895" y="6921"/>
                </a:moveTo>
                <a:lnTo>
                  <a:pt x="0" y="6921"/>
                </a:lnTo>
                <a:lnTo>
                  <a:pt x="0" y="9004"/>
                </a:lnTo>
                <a:lnTo>
                  <a:pt x="3200" y="9004"/>
                </a:lnTo>
                <a:lnTo>
                  <a:pt x="5359" y="9817"/>
                </a:lnTo>
                <a:lnTo>
                  <a:pt x="7607" y="13042"/>
                </a:lnTo>
                <a:lnTo>
                  <a:pt x="8166" y="16065"/>
                </a:lnTo>
                <a:lnTo>
                  <a:pt x="8166" y="69710"/>
                </a:lnTo>
                <a:lnTo>
                  <a:pt x="7594" y="72694"/>
                </a:lnTo>
                <a:lnTo>
                  <a:pt x="5295" y="75971"/>
                </a:lnTo>
                <a:lnTo>
                  <a:pt x="3149" y="76784"/>
                </a:lnTo>
                <a:lnTo>
                  <a:pt x="0" y="76784"/>
                </a:lnTo>
                <a:lnTo>
                  <a:pt x="0" y="78879"/>
                </a:lnTo>
                <a:lnTo>
                  <a:pt x="25895" y="78879"/>
                </a:lnTo>
                <a:lnTo>
                  <a:pt x="25895" y="76784"/>
                </a:lnTo>
                <a:lnTo>
                  <a:pt x="22821" y="76784"/>
                </a:lnTo>
                <a:lnTo>
                  <a:pt x="20701" y="75958"/>
                </a:lnTo>
                <a:lnTo>
                  <a:pt x="18326" y="72656"/>
                </a:lnTo>
                <a:lnTo>
                  <a:pt x="17741" y="69659"/>
                </a:lnTo>
                <a:lnTo>
                  <a:pt x="17741" y="16192"/>
                </a:lnTo>
                <a:lnTo>
                  <a:pt x="18326" y="13208"/>
                </a:lnTo>
                <a:lnTo>
                  <a:pt x="20701" y="9842"/>
                </a:lnTo>
                <a:lnTo>
                  <a:pt x="22821" y="9004"/>
                </a:lnTo>
                <a:lnTo>
                  <a:pt x="25895" y="9004"/>
                </a:lnTo>
                <a:lnTo>
                  <a:pt x="25895" y="6921"/>
                </a:lnTo>
                <a:close/>
              </a:path>
              <a:path w="483870" h="80644">
                <a:moveTo>
                  <a:pt x="101130" y="72872"/>
                </a:moveTo>
                <a:lnTo>
                  <a:pt x="99720" y="71208"/>
                </a:lnTo>
                <a:lnTo>
                  <a:pt x="97218" y="74079"/>
                </a:lnTo>
                <a:lnTo>
                  <a:pt x="94462" y="75501"/>
                </a:lnTo>
                <a:lnTo>
                  <a:pt x="88861" y="75501"/>
                </a:lnTo>
                <a:lnTo>
                  <a:pt x="86880" y="74701"/>
                </a:lnTo>
                <a:lnTo>
                  <a:pt x="84099" y="71462"/>
                </a:lnTo>
                <a:lnTo>
                  <a:pt x="83400" y="69176"/>
                </a:lnTo>
                <a:lnTo>
                  <a:pt x="83400" y="37541"/>
                </a:lnTo>
                <a:lnTo>
                  <a:pt x="98856" y="37541"/>
                </a:lnTo>
                <a:lnTo>
                  <a:pt x="98856" y="34277"/>
                </a:lnTo>
                <a:lnTo>
                  <a:pt x="83400" y="34277"/>
                </a:lnTo>
                <a:lnTo>
                  <a:pt x="83400" y="19316"/>
                </a:lnTo>
                <a:lnTo>
                  <a:pt x="81254" y="19316"/>
                </a:lnTo>
                <a:lnTo>
                  <a:pt x="77533" y="26962"/>
                </a:lnTo>
                <a:lnTo>
                  <a:pt x="72605" y="32321"/>
                </a:lnTo>
                <a:lnTo>
                  <a:pt x="66471" y="35394"/>
                </a:lnTo>
                <a:lnTo>
                  <a:pt x="66471" y="37541"/>
                </a:lnTo>
                <a:lnTo>
                  <a:pt x="74879" y="37541"/>
                </a:lnTo>
                <a:lnTo>
                  <a:pt x="74879" y="71145"/>
                </a:lnTo>
                <a:lnTo>
                  <a:pt x="76060" y="74269"/>
                </a:lnTo>
                <a:lnTo>
                  <a:pt x="80810" y="79082"/>
                </a:lnTo>
                <a:lnTo>
                  <a:pt x="83896" y="80289"/>
                </a:lnTo>
                <a:lnTo>
                  <a:pt x="92760" y="80289"/>
                </a:lnTo>
                <a:lnTo>
                  <a:pt x="97243" y="77825"/>
                </a:lnTo>
                <a:lnTo>
                  <a:pt x="101130" y="72872"/>
                </a:lnTo>
                <a:close/>
              </a:path>
              <a:path w="483870" h="80644">
                <a:moveTo>
                  <a:pt x="180898" y="71208"/>
                </a:moveTo>
                <a:lnTo>
                  <a:pt x="178752" y="71208"/>
                </a:lnTo>
                <a:lnTo>
                  <a:pt x="178168" y="73113"/>
                </a:lnTo>
                <a:lnTo>
                  <a:pt x="177749" y="74129"/>
                </a:lnTo>
                <a:lnTo>
                  <a:pt x="176936" y="75234"/>
                </a:lnTo>
                <a:lnTo>
                  <a:pt x="176403" y="75501"/>
                </a:lnTo>
                <a:lnTo>
                  <a:pt x="174764" y="75501"/>
                </a:lnTo>
                <a:lnTo>
                  <a:pt x="174104" y="75031"/>
                </a:lnTo>
                <a:lnTo>
                  <a:pt x="173723" y="73977"/>
                </a:lnTo>
                <a:lnTo>
                  <a:pt x="173405" y="73113"/>
                </a:lnTo>
                <a:lnTo>
                  <a:pt x="173278" y="71729"/>
                </a:lnTo>
                <a:lnTo>
                  <a:pt x="173228" y="54775"/>
                </a:lnTo>
                <a:lnTo>
                  <a:pt x="173228" y="44386"/>
                </a:lnTo>
                <a:lnTo>
                  <a:pt x="171754" y="40386"/>
                </a:lnTo>
                <a:lnTo>
                  <a:pt x="169214" y="37909"/>
                </a:lnTo>
                <a:lnTo>
                  <a:pt x="165823" y="34620"/>
                </a:lnTo>
                <a:lnTo>
                  <a:pt x="161937" y="33185"/>
                </a:lnTo>
                <a:lnTo>
                  <a:pt x="153111" y="33185"/>
                </a:lnTo>
                <a:lnTo>
                  <a:pt x="149580" y="34429"/>
                </a:lnTo>
                <a:lnTo>
                  <a:pt x="143573" y="39420"/>
                </a:lnTo>
                <a:lnTo>
                  <a:pt x="141617" y="42735"/>
                </a:lnTo>
                <a:lnTo>
                  <a:pt x="140716" y="46863"/>
                </a:lnTo>
                <a:lnTo>
                  <a:pt x="142989" y="47472"/>
                </a:lnTo>
                <a:lnTo>
                  <a:pt x="143852" y="44526"/>
                </a:lnTo>
                <a:lnTo>
                  <a:pt x="145338" y="42202"/>
                </a:lnTo>
                <a:lnTo>
                  <a:pt x="149593" y="38760"/>
                </a:lnTo>
                <a:lnTo>
                  <a:pt x="152031" y="37909"/>
                </a:lnTo>
                <a:lnTo>
                  <a:pt x="157797" y="37909"/>
                </a:lnTo>
                <a:lnTo>
                  <a:pt x="160197" y="38887"/>
                </a:lnTo>
                <a:lnTo>
                  <a:pt x="163804" y="42862"/>
                </a:lnTo>
                <a:lnTo>
                  <a:pt x="164706" y="45478"/>
                </a:lnTo>
                <a:lnTo>
                  <a:pt x="164706" y="52019"/>
                </a:lnTo>
                <a:lnTo>
                  <a:pt x="164706" y="54775"/>
                </a:lnTo>
                <a:lnTo>
                  <a:pt x="164706" y="69862"/>
                </a:lnTo>
                <a:lnTo>
                  <a:pt x="163931" y="71462"/>
                </a:lnTo>
                <a:lnTo>
                  <a:pt x="162623" y="72796"/>
                </a:lnTo>
                <a:lnTo>
                  <a:pt x="158940" y="74968"/>
                </a:lnTo>
                <a:lnTo>
                  <a:pt x="157175" y="75501"/>
                </a:lnTo>
                <a:lnTo>
                  <a:pt x="153670" y="75501"/>
                </a:lnTo>
                <a:lnTo>
                  <a:pt x="152082" y="74701"/>
                </a:lnTo>
                <a:lnTo>
                  <a:pt x="149415" y="71462"/>
                </a:lnTo>
                <a:lnTo>
                  <a:pt x="148869" y="69862"/>
                </a:lnTo>
                <a:lnTo>
                  <a:pt x="148755" y="64820"/>
                </a:lnTo>
                <a:lnTo>
                  <a:pt x="149402" y="62776"/>
                </a:lnTo>
                <a:lnTo>
                  <a:pt x="151866" y="59817"/>
                </a:lnTo>
                <a:lnTo>
                  <a:pt x="154724" y="58318"/>
                </a:lnTo>
                <a:lnTo>
                  <a:pt x="161594" y="55981"/>
                </a:lnTo>
                <a:lnTo>
                  <a:pt x="163436" y="55308"/>
                </a:lnTo>
                <a:lnTo>
                  <a:pt x="164706" y="54775"/>
                </a:lnTo>
                <a:lnTo>
                  <a:pt x="164706" y="52019"/>
                </a:lnTo>
                <a:lnTo>
                  <a:pt x="163271" y="52832"/>
                </a:lnTo>
                <a:lnTo>
                  <a:pt x="160489" y="53809"/>
                </a:lnTo>
                <a:lnTo>
                  <a:pt x="149771" y="56807"/>
                </a:lnTo>
                <a:lnTo>
                  <a:pt x="145415" y="58737"/>
                </a:lnTo>
                <a:lnTo>
                  <a:pt x="141122" y="62801"/>
                </a:lnTo>
                <a:lnTo>
                  <a:pt x="140042" y="65354"/>
                </a:lnTo>
                <a:lnTo>
                  <a:pt x="140042" y="71729"/>
                </a:lnTo>
                <a:lnTo>
                  <a:pt x="141287" y="74523"/>
                </a:lnTo>
                <a:lnTo>
                  <a:pt x="146278" y="79133"/>
                </a:lnTo>
                <a:lnTo>
                  <a:pt x="149263" y="80289"/>
                </a:lnTo>
                <a:lnTo>
                  <a:pt x="155067" y="80289"/>
                </a:lnTo>
                <a:lnTo>
                  <a:pt x="164706" y="73977"/>
                </a:lnTo>
                <a:lnTo>
                  <a:pt x="166090" y="78181"/>
                </a:lnTo>
                <a:lnTo>
                  <a:pt x="168605" y="80289"/>
                </a:lnTo>
                <a:lnTo>
                  <a:pt x="174739" y="80289"/>
                </a:lnTo>
                <a:lnTo>
                  <a:pt x="180771" y="72974"/>
                </a:lnTo>
                <a:lnTo>
                  <a:pt x="180898" y="71208"/>
                </a:lnTo>
                <a:close/>
              </a:path>
              <a:path w="483870" h="80644">
                <a:moveTo>
                  <a:pt x="245110" y="76796"/>
                </a:moveTo>
                <a:lnTo>
                  <a:pt x="243928" y="76796"/>
                </a:lnTo>
                <a:lnTo>
                  <a:pt x="241249" y="76796"/>
                </a:lnTo>
                <a:lnTo>
                  <a:pt x="239420" y="76365"/>
                </a:lnTo>
                <a:lnTo>
                  <a:pt x="237439" y="74599"/>
                </a:lnTo>
                <a:lnTo>
                  <a:pt x="236943" y="72948"/>
                </a:lnTo>
                <a:lnTo>
                  <a:pt x="236943" y="0"/>
                </a:lnTo>
                <a:lnTo>
                  <a:pt x="234861" y="0"/>
                </a:lnTo>
                <a:lnTo>
                  <a:pt x="219519" y="1524"/>
                </a:lnTo>
                <a:lnTo>
                  <a:pt x="219519" y="3619"/>
                </a:lnTo>
                <a:lnTo>
                  <a:pt x="224612" y="3619"/>
                </a:lnTo>
                <a:lnTo>
                  <a:pt x="226161" y="4051"/>
                </a:lnTo>
                <a:lnTo>
                  <a:pt x="227965" y="5816"/>
                </a:lnTo>
                <a:lnTo>
                  <a:pt x="228422" y="7404"/>
                </a:lnTo>
                <a:lnTo>
                  <a:pt x="228422" y="71628"/>
                </a:lnTo>
                <a:lnTo>
                  <a:pt x="228003" y="73825"/>
                </a:lnTo>
                <a:lnTo>
                  <a:pt x="226364" y="76200"/>
                </a:lnTo>
                <a:lnTo>
                  <a:pt x="224815" y="76796"/>
                </a:lnTo>
                <a:lnTo>
                  <a:pt x="220256" y="76796"/>
                </a:lnTo>
                <a:lnTo>
                  <a:pt x="220256" y="78879"/>
                </a:lnTo>
                <a:lnTo>
                  <a:pt x="245110" y="78879"/>
                </a:lnTo>
                <a:lnTo>
                  <a:pt x="245110" y="76796"/>
                </a:lnTo>
                <a:close/>
              </a:path>
              <a:path w="483870" h="80644">
                <a:moveTo>
                  <a:pt x="302717" y="14058"/>
                </a:moveTo>
                <a:lnTo>
                  <a:pt x="302196" y="12776"/>
                </a:lnTo>
                <a:lnTo>
                  <a:pt x="300113" y="10706"/>
                </a:lnTo>
                <a:lnTo>
                  <a:pt x="298843" y="10172"/>
                </a:lnTo>
                <a:lnTo>
                  <a:pt x="295770" y="10172"/>
                </a:lnTo>
                <a:lnTo>
                  <a:pt x="294449" y="10706"/>
                </a:lnTo>
                <a:lnTo>
                  <a:pt x="292277" y="12776"/>
                </a:lnTo>
                <a:lnTo>
                  <a:pt x="291744" y="14058"/>
                </a:lnTo>
                <a:lnTo>
                  <a:pt x="291744" y="17094"/>
                </a:lnTo>
                <a:lnTo>
                  <a:pt x="292290" y="18389"/>
                </a:lnTo>
                <a:lnTo>
                  <a:pt x="294500" y="20548"/>
                </a:lnTo>
                <a:lnTo>
                  <a:pt x="295808" y="21094"/>
                </a:lnTo>
                <a:lnTo>
                  <a:pt x="298792" y="21094"/>
                </a:lnTo>
                <a:lnTo>
                  <a:pt x="300062" y="20548"/>
                </a:lnTo>
                <a:lnTo>
                  <a:pt x="302196" y="18389"/>
                </a:lnTo>
                <a:lnTo>
                  <a:pt x="302717" y="17094"/>
                </a:lnTo>
                <a:lnTo>
                  <a:pt x="302717" y="14058"/>
                </a:lnTo>
                <a:close/>
              </a:path>
              <a:path w="483870" h="80644">
                <a:moveTo>
                  <a:pt x="308864" y="76796"/>
                </a:moveTo>
                <a:lnTo>
                  <a:pt x="306031" y="76796"/>
                </a:lnTo>
                <a:lnTo>
                  <a:pt x="304088" y="76390"/>
                </a:lnTo>
                <a:lnTo>
                  <a:pt x="301967" y="74752"/>
                </a:lnTo>
                <a:lnTo>
                  <a:pt x="301447" y="73152"/>
                </a:lnTo>
                <a:lnTo>
                  <a:pt x="301434" y="33185"/>
                </a:lnTo>
                <a:lnTo>
                  <a:pt x="299288" y="33185"/>
                </a:lnTo>
                <a:lnTo>
                  <a:pt x="284505" y="34531"/>
                </a:lnTo>
                <a:lnTo>
                  <a:pt x="284505" y="36614"/>
                </a:lnTo>
                <a:lnTo>
                  <a:pt x="288226" y="36614"/>
                </a:lnTo>
                <a:lnTo>
                  <a:pt x="290563" y="37045"/>
                </a:lnTo>
                <a:lnTo>
                  <a:pt x="292430" y="38773"/>
                </a:lnTo>
                <a:lnTo>
                  <a:pt x="292912" y="40551"/>
                </a:lnTo>
                <a:lnTo>
                  <a:pt x="292912" y="73152"/>
                </a:lnTo>
                <a:lnTo>
                  <a:pt x="292392" y="74803"/>
                </a:lnTo>
                <a:lnTo>
                  <a:pt x="290347" y="76390"/>
                </a:lnTo>
                <a:lnTo>
                  <a:pt x="288061" y="76796"/>
                </a:lnTo>
                <a:lnTo>
                  <a:pt x="284505" y="76796"/>
                </a:lnTo>
                <a:lnTo>
                  <a:pt x="284505" y="78879"/>
                </a:lnTo>
                <a:lnTo>
                  <a:pt x="308864" y="78879"/>
                </a:lnTo>
                <a:lnTo>
                  <a:pt x="308864" y="76796"/>
                </a:lnTo>
                <a:close/>
              </a:path>
              <a:path w="483870" h="80644">
                <a:moveTo>
                  <a:pt x="391274" y="71208"/>
                </a:moveTo>
                <a:lnTo>
                  <a:pt x="389128" y="71208"/>
                </a:lnTo>
                <a:lnTo>
                  <a:pt x="388543" y="73113"/>
                </a:lnTo>
                <a:lnTo>
                  <a:pt x="388124" y="74129"/>
                </a:lnTo>
                <a:lnTo>
                  <a:pt x="387311" y="75234"/>
                </a:lnTo>
                <a:lnTo>
                  <a:pt x="386778" y="75501"/>
                </a:lnTo>
                <a:lnTo>
                  <a:pt x="385140" y="75501"/>
                </a:lnTo>
                <a:lnTo>
                  <a:pt x="384479" y="75031"/>
                </a:lnTo>
                <a:lnTo>
                  <a:pt x="384098" y="73977"/>
                </a:lnTo>
                <a:lnTo>
                  <a:pt x="383781" y="73113"/>
                </a:lnTo>
                <a:lnTo>
                  <a:pt x="383641" y="71729"/>
                </a:lnTo>
                <a:lnTo>
                  <a:pt x="383603" y="54775"/>
                </a:lnTo>
                <a:lnTo>
                  <a:pt x="383603" y="44386"/>
                </a:lnTo>
                <a:lnTo>
                  <a:pt x="382117" y="40386"/>
                </a:lnTo>
                <a:lnTo>
                  <a:pt x="379564" y="37909"/>
                </a:lnTo>
                <a:lnTo>
                  <a:pt x="376186" y="34620"/>
                </a:lnTo>
                <a:lnTo>
                  <a:pt x="372313" y="33185"/>
                </a:lnTo>
                <a:lnTo>
                  <a:pt x="363486" y="33185"/>
                </a:lnTo>
                <a:lnTo>
                  <a:pt x="359956" y="34429"/>
                </a:lnTo>
                <a:lnTo>
                  <a:pt x="353949" y="39420"/>
                </a:lnTo>
                <a:lnTo>
                  <a:pt x="351993" y="42735"/>
                </a:lnTo>
                <a:lnTo>
                  <a:pt x="351091" y="46863"/>
                </a:lnTo>
                <a:lnTo>
                  <a:pt x="353364" y="47472"/>
                </a:lnTo>
                <a:lnTo>
                  <a:pt x="354228" y="44526"/>
                </a:lnTo>
                <a:lnTo>
                  <a:pt x="355714" y="42202"/>
                </a:lnTo>
                <a:lnTo>
                  <a:pt x="359968" y="38760"/>
                </a:lnTo>
                <a:lnTo>
                  <a:pt x="362407" y="37909"/>
                </a:lnTo>
                <a:lnTo>
                  <a:pt x="368173" y="37909"/>
                </a:lnTo>
                <a:lnTo>
                  <a:pt x="370573" y="38887"/>
                </a:lnTo>
                <a:lnTo>
                  <a:pt x="374180" y="42862"/>
                </a:lnTo>
                <a:lnTo>
                  <a:pt x="375081" y="45478"/>
                </a:lnTo>
                <a:lnTo>
                  <a:pt x="375081" y="52019"/>
                </a:lnTo>
                <a:lnTo>
                  <a:pt x="375081" y="54775"/>
                </a:lnTo>
                <a:lnTo>
                  <a:pt x="375081" y="69862"/>
                </a:lnTo>
                <a:lnTo>
                  <a:pt x="374294" y="71462"/>
                </a:lnTo>
                <a:lnTo>
                  <a:pt x="372999" y="72796"/>
                </a:lnTo>
                <a:lnTo>
                  <a:pt x="369316" y="74968"/>
                </a:lnTo>
                <a:lnTo>
                  <a:pt x="367550" y="75501"/>
                </a:lnTo>
                <a:lnTo>
                  <a:pt x="364045" y="75501"/>
                </a:lnTo>
                <a:lnTo>
                  <a:pt x="362445" y="74701"/>
                </a:lnTo>
                <a:lnTo>
                  <a:pt x="359791" y="71462"/>
                </a:lnTo>
                <a:lnTo>
                  <a:pt x="359232" y="69862"/>
                </a:lnTo>
                <a:lnTo>
                  <a:pt x="359130" y="64820"/>
                </a:lnTo>
                <a:lnTo>
                  <a:pt x="359778" y="62776"/>
                </a:lnTo>
                <a:lnTo>
                  <a:pt x="362242" y="59817"/>
                </a:lnTo>
                <a:lnTo>
                  <a:pt x="365099" y="58318"/>
                </a:lnTo>
                <a:lnTo>
                  <a:pt x="371970" y="55981"/>
                </a:lnTo>
                <a:lnTo>
                  <a:pt x="373811" y="55308"/>
                </a:lnTo>
                <a:lnTo>
                  <a:pt x="375081" y="54775"/>
                </a:lnTo>
                <a:lnTo>
                  <a:pt x="375081" y="52019"/>
                </a:lnTo>
                <a:lnTo>
                  <a:pt x="373646" y="52832"/>
                </a:lnTo>
                <a:lnTo>
                  <a:pt x="370865" y="53809"/>
                </a:lnTo>
                <a:lnTo>
                  <a:pt x="360146" y="56807"/>
                </a:lnTo>
                <a:lnTo>
                  <a:pt x="355790" y="58737"/>
                </a:lnTo>
                <a:lnTo>
                  <a:pt x="351485" y="62801"/>
                </a:lnTo>
                <a:lnTo>
                  <a:pt x="350418" y="65354"/>
                </a:lnTo>
                <a:lnTo>
                  <a:pt x="350418" y="71729"/>
                </a:lnTo>
                <a:lnTo>
                  <a:pt x="351663" y="74523"/>
                </a:lnTo>
                <a:lnTo>
                  <a:pt x="356654" y="79133"/>
                </a:lnTo>
                <a:lnTo>
                  <a:pt x="359638" y="80289"/>
                </a:lnTo>
                <a:lnTo>
                  <a:pt x="365442" y="80289"/>
                </a:lnTo>
                <a:lnTo>
                  <a:pt x="367474" y="79844"/>
                </a:lnTo>
                <a:lnTo>
                  <a:pt x="370916" y="78041"/>
                </a:lnTo>
                <a:lnTo>
                  <a:pt x="372872" y="76390"/>
                </a:lnTo>
                <a:lnTo>
                  <a:pt x="373684" y="75501"/>
                </a:lnTo>
                <a:lnTo>
                  <a:pt x="375081" y="73977"/>
                </a:lnTo>
                <a:lnTo>
                  <a:pt x="376466" y="78181"/>
                </a:lnTo>
                <a:lnTo>
                  <a:pt x="378980" y="80289"/>
                </a:lnTo>
                <a:lnTo>
                  <a:pt x="385114" y="80289"/>
                </a:lnTo>
                <a:lnTo>
                  <a:pt x="391147" y="72974"/>
                </a:lnTo>
                <a:lnTo>
                  <a:pt x="391274" y="71208"/>
                </a:lnTo>
                <a:close/>
              </a:path>
              <a:path w="483870" h="80644">
                <a:moveTo>
                  <a:pt x="483628" y="76796"/>
                </a:moveTo>
                <a:lnTo>
                  <a:pt x="480644" y="76796"/>
                </a:lnTo>
                <a:lnTo>
                  <a:pt x="478650" y="76301"/>
                </a:lnTo>
                <a:lnTo>
                  <a:pt x="476592" y="74345"/>
                </a:lnTo>
                <a:lnTo>
                  <a:pt x="476084" y="72313"/>
                </a:lnTo>
                <a:lnTo>
                  <a:pt x="476084" y="44361"/>
                </a:lnTo>
                <a:lnTo>
                  <a:pt x="474649" y="40500"/>
                </a:lnTo>
                <a:lnTo>
                  <a:pt x="468922" y="34645"/>
                </a:lnTo>
                <a:lnTo>
                  <a:pt x="465353" y="33185"/>
                </a:lnTo>
                <a:lnTo>
                  <a:pt x="455536" y="33185"/>
                </a:lnTo>
                <a:lnTo>
                  <a:pt x="450176" y="36144"/>
                </a:lnTo>
                <a:lnTo>
                  <a:pt x="444982" y="42075"/>
                </a:lnTo>
                <a:lnTo>
                  <a:pt x="444982" y="33185"/>
                </a:lnTo>
                <a:lnTo>
                  <a:pt x="442836" y="33185"/>
                </a:lnTo>
                <a:lnTo>
                  <a:pt x="428967" y="34531"/>
                </a:lnTo>
                <a:lnTo>
                  <a:pt x="428967" y="36614"/>
                </a:lnTo>
                <a:lnTo>
                  <a:pt x="432041" y="36614"/>
                </a:lnTo>
                <a:lnTo>
                  <a:pt x="434047" y="37045"/>
                </a:lnTo>
                <a:lnTo>
                  <a:pt x="435927" y="38722"/>
                </a:lnTo>
                <a:lnTo>
                  <a:pt x="436397" y="40474"/>
                </a:lnTo>
                <a:lnTo>
                  <a:pt x="436397" y="71780"/>
                </a:lnTo>
                <a:lnTo>
                  <a:pt x="436003" y="74079"/>
                </a:lnTo>
                <a:lnTo>
                  <a:pt x="434454" y="76250"/>
                </a:lnTo>
                <a:lnTo>
                  <a:pt x="432371" y="76796"/>
                </a:lnTo>
                <a:lnTo>
                  <a:pt x="428967" y="76796"/>
                </a:lnTo>
                <a:lnTo>
                  <a:pt x="428967" y="78879"/>
                </a:lnTo>
                <a:lnTo>
                  <a:pt x="452412" y="78879"/>
                </a:lnTo>
                <a:lnTo>
                  <a:pt x="452412" y="76796"/>
                </a:lnTo>
                <a:lnTo>
                  <a:pt x="449364" y="76796"/>
                </a:lnTo>
                <a:lnTo>
                  <a:pt x="447357" y="76301"/>
                </a:lnTo>
                <a:lnTo>
                  <a:pt x="445465" y="74295"/>
                </a:lnTo>
                <a:lnTo>
                  <a:pt x="444982" y="71945"/>
                </a:lnTo>
                <a:lnTo>
                  <a:pt x="444982" y="46494"/>
                </a:lnTo>
                <a:lnTo>
                  <a:pt x="449237" y="40690"/>
                </a:lnTo>
                <a:lnTo>
                  <a:pt x="453453" y="37782"/>
                </a:lnTo>
                <a:lnTo>
                  <a:pt x="460527" y="37782"/>
                </a:lnTo>
                <a:lnTo>
                  <a:pt x="462902" y="38709"/>
                </a:lnTo>
                <a:lnTo>
                  <a:pt x="466623" y="42392"/>
                </a:lnTo>
                <a:lnTo>
                  <a:pt x="467563" y="44869"/>
                </a:lnTo>
                <a:lnTo>
                  <a:pt x="467563" y="73431"/>
                </a:lnTo>
                <a:lnTo>
                  <a:pt x="467017" y="74904"/>
                </a:lnTo>
                <a:lnTo>
                  <a:pt x="464845" y="76415"/>
                </a:lnTo>
                <a:lnTo>
                  <a:pt x="462838" y="76796"/>
                </a:lnTo>
                <a:lnTo>
                  <a:pt x="459892" y="76796"/>
                </a:lnTo>
                <a:lnTo>
                  <a:pt x="459892" y="78879"/>
                </a:lnTo>
                <a:lnTo>
                  <a:pt x="483628" y="78879"/>
                </a:lnTo>
                <a:lnTo>
                  <a:pt x="483628" y="76796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81050" y="1189690"/>
            <a:ext cx="771526" cy="60973"/>
          </a:xfrm>
          <a:prstGeom prst="rect">
            <a:avLst/>
          </a:prstGeom>
        </p:spPr>
      </p:pic>
      <p:grpSp>
        <p:nvGrpSpPr>
          <p:cNvPr id="12" name="object 12"/>
          <p:cNvGrpSpPr/>
          <p:nvPr/>
        </p:nvGrpSpPr>
        <p:grpSpPr>
          <a:xfrm>
            <a:off x="2733211" y="1094271"/>
            <a:ext cx="2101850" cy="21590"/>
            <a:chOff x="2733211" y="1094271"/>
            <a:chExt cx="2101850" cy="21590"/>
          </a:xfrm>
        </p:grpSpPr>
        <p:sp>
          <p:nvSpPr>
            <p:cNvPr id="13" name="object 13"/>
            <p:cNvSpPr/>
            <p:nvPr/>
          </p:nvSpPr>
          <p:spPr>
            <a:xfrm>
              <a:off x="2733211" y="1104552"/>
              <a:ext cx="2101850" cy="0"/>
            </a:xfrm>
            <a:custGeom>
              <a:avLst/>
              <a:gdLst/>
              <a:ahLst/>
              <a:cxnLst/>
              <a:rect l="l" t="t" r="r" b="b"/>
              <a:pathLst>
                <a:path w="2101850">
                  <a:moveTo>
                    <a:pt x="0" y="0"/>
                  </a:moveTo>
                  <a:lnTo>
                    <a:pt x="2101684" y="0"/>
                  </a:lnTo>
                </a:path>
              </a:pathLst>
            </a:custGeom>
            <a:ln w="317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640325" y="1094271"/>
              <a:ext cx="104775" cy="21590"/>
            </a:xfrm>
            <a:custGeom>
              <a:avLst/>
              <a:gdLst/>
              <a:ahLst/>
              <a:cxnLst/>
              <a:rect l="l" t="t" r="r" b="b"/>
              <a:pathLst>
                <a:path w="104775" h="21590">
                  <a:moveTo>
                    <a:pt x="91401" y="0"/>
                  </a:moveTo>
                  <a:lnTo>
                    <a:pt x="0" y="0"/>
                  </a:lnTo>
                  <a:lnTo>
                    <a:pt x="13246" y="21107"/>
                  </a:lnTo>
                  <a:lnTo>
                    <a:pt x="104648" y="21107"/>
                  </a:lnTo>
                  <a:lnTo>
                    <a:pt x="91401" y="0"/>
                  </a:lnTo>
                  <a:close/>
                </a:path>
              </a:pathLst>
            </a:custGeom>
            <a:solidFill>
              <a:srgbClr val="0067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731727" y="1094271"/>
              <a:ext cx="104775" cy="21590"/>
            </a:xfrm>
            <a:custGeom>
              <a:avLst/>
              <a:gdLst/>
              <a:ahLst/>
              <a:cxnLst/>
              <a:rect l="l" t="t" r="r" b="b"/>
              <a:pathLst>
                <a:path w="104775" h="21590">
                  <a:moveTo>
                    <a:pt x="91401" y="0"/>
                  </a:moveTo>
                  <a:lnTo>
                    <a:pt x="0" y="0"/>
                  </a:lnTo>
                  <a:lnTo>
                    <a:pt x="13246" y="21107"/>
                  </a:lnTo>
                  <a:lnTo>
                    <a:pt x="104648" y="21107"/>
                  </a:lnTo>
                  <a:lnTo>
                    <a:pt x="9140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823131" y="1094271"/>
              <a:ext cx="104775" cy="21590"/>
            </a:xfrm>
            <a:custGeom>
              <a:avLst/>
              <a:gdLst/>
              <a:ahLst/>
              <a:cxnLst/>
              <a:rect l="l" t="t" r="r" b="b"/>
              <a:pathLst>
                <a:path w="104775" h="21590">
                  <a:moveTo>
                    <a:pt x="91401" y="0"/>
                  </a:moveTo>
                  <a:lnTo>
                    <a:pt x="0" y="0"/>
                  </a:lnTo>
                  <a:lnTo>
                    <a:pt x="13246" y="21107"/>
                  </a:lnTo>
                  <a:lnTo>
                    <a:pt x="104648" y="21107"/>
                  </a:lnTo>
                  <a:lnTo>
                    <a:pt x="91401" y="0"/>
                  </a:lnTo>
                  <a:close/>
                </a:path>
              </a:pathLst>
            </a:custGeom>
            <a:solidFill>
              <a:srgbClr val="BE1E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6591261" y="2908300"/>
            <a:ext cx="6010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7480">
              <a:spcBef>
                <a:spcPts val="5"/>
              </a:spcBef>
            </a:pPr>
            <a:r>
              <a:rPr lang="en-US" sz="1400" b="1" dirty="0" smtClean="0">
                <a:solidFill>
                  <a:srgbClr val="414042"/>
                </a:solidFill>
                <a:latin typeface="Perpetua"/>
                <a:cs typeface="Perpetua"/>
              </a:rPr>
              <a:t>NR</a:t>
            </a:r>
            <a:endParaRPr lang="en-US" sz="1400" b="1" dirty="0">
              <a:solidFill>
                <a:srgbClr val="414042"/>
              </a:solidFill>
              <a:latin typeface="Perpetua"/>
              <a:cs typeface="Perpetu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23262" y="10332394"/>
            <a:ext cx="193323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">
              <a:lnSpc>
                <a:spcPts val="1235"/>
              </a:lnSpc>
            </a:pPr>
            <a:r>
              <a:rPr lang="en-US" sz="1400" dirty="0">
                <a:latin typeface="Perpetua"/>
                <a:cs typeface="Perpetua"/>
              </a:rPr>
              <a:t>Version </a:t>
            </a:r>
            <a:r>
              <a:rPr lang="en-US" sz="1400" dirty="0" smtClean="0">
                <a:latin typeface="Perpetua"/>
                <a:cs typeface="Perpetua"/>
              </a:rPr>
              <a:t>Date : Dec 2023</a:t>
            </a:r>
            <a:endParaRPr lang="en-US" sz="1400" dirty="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815625"/>
              </p:ext>
            </p:extLst>
          </p:nvPr>
        </p:nvGraphicFramePr>
        <p:xfrm>
          <a:off x="619867" y="1482334"/>
          <a:ext cx="6697034" cy="81893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08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86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4170">
                <a:tc>
                  <a:txBody>
                    <a:bodyPr/>
                    <a:lstStyle/>
                    <a:p>
                      <a:pPr marL="1976120" algn="ctr">
                        <a:lnSpc>
                          <a:spcPts val="1630"/>
                        </a:lnSpc>
                      </a:pPr>
                      <a:r>
                        <a:rPr sz="1600" b="1" spc="-5" dirty="0">
                          <a:solidFill>
                            <a:srgbClr val="414042"/>
                          </a:solidFill>
                          <a:latin typeface="Perpetua"/>
                          <a:cs typeface="Perpetua"/>
                        </a:rPr>
                        <a:t>DINNER</a:t>
                      </a:r>
                      <a:r>
                        <a:rPr sz="1600" b="1" spc="-35" dirty="0">
                          <a:solidFill>
                            <a:srgbClr val="414042"/>
                          </a:solidFill>
                          <a:latin typeface="Perpetua"/>
                          <a:cs typeface="Perpetua"/>
                        </a:rPr>
                        <a:t> </a:t>
                      </a:r>
                      <a:r>
                        <a:rPr sz="1600" b="1" dirty="0">
                          <a:solidFill>
                            <a:srgbClr val="414042"/>
                          </a:solidFill>
                          <a:latin typeface="Perpetua"/>
                          <a:cs typeface="Perpetua"/>
                        </a:rPr>
                        <a:t>/</a:t>
                      </a:r>
                      <a:r>
                        <a:rPr sz="1600" b="1" spc="-25" dirty="0">
                          <a:solidFill>
                            <a:srgbClr val="414042"/>
                          </a:solidFill>
                          <a:latin typeface="Perpetua"/>
                          <a:cs typeface="Perpetua"/>
                        </a:rPr>
                        <a:t> </a:t>
                      </a:r>
                      <a:r>
                        <a:rPr sz="1600" spc="-114" dirty="0">
                          <a:solidFill>
                            <a:srgbClr val="414042"/>
                          </a:solidFill>
                          <a:latin typeface="Times New Roman"/>
                          <a:cs typeface="Times New Roman"/>
                        </a:rPr>
                        <a:t>DINER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674">
                <a:tc>
                  <a:txBody>
                    <a:bodyPr/>
                    <a:lstStyle/>
                    <a:p>
                      <a:pPr marL="1980564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400" b="1" spc="-65" dirty="0">
                          <a:solidFill>
                            <a:srgbClr val="414042"/>
                          </a:solidFill>
                          <a:latin typeface="Arial"/>
                          <a:cs typeface="Arial"/>
                        </a:rPr>
                        <a:t>PASTA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94615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5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1545"/>
                        </a:lnSpc>
                      </a:pPr>
                      <a:r>
                        <a:rPr lang="en-US" sz="1400" b="1" dirty="0" smtClean="0">
                          <a:solidFill>
                            <a:srgbClr val="414042"/>
                          </a:solidFill>
                          <a:latin typeface="Perpetua"/>
                          <a:cs typeface="Perpetua"/>
                        </a:rPr>
                        <a:t>       </a:t>
                      </a:r>
                      <a:r>
                        <a:rPr sz="1400" b="1" dirty="0" err="1" smtClean="0">
                          <a:solidFill>
                            <a:srgbClr val="414042"/>
                          </a:solidFill>
                          <a:latin typeface="Perpetua"/>
                          <a:cs typeface="Perpetua"/>
                        </a:rPr>
                        <a:t>Rs</a:t>
                      </a:r>
                      <a:endParaRPr sz="1400" dirty="0">
                        <a:latin typeface="Perpetua"/>
                        <a:cs typeface="Perpetu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7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938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n-US" sz="1400" b="1" baseline="0" dirty="0">
                          <a:solidFill>
                            <a:srgbClr val="414042"/>
                          </a:solidFill>
                          <a:latin typeface="Perpetua"/>
                          <a:cs typeface="Perpetua"/>
                        </a:rPr>
                        <a:t>    </a:t>
                      </a:r>
                      <a:endParaRPr sz="1400" dirty="0">
                        <a:latin typeface="Perpetua"/>
                        <a:cs typeface="Perpetua"/>
                      </a:endParaRPr>
                    </a:p>
                  </a:txBody>
                  <a:tcPr marL="0" marR="0" marT="7937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3799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Rigatoni with tomato, potato and crispy bacon     </a:t>
                      </a:r>
                    </a:p>
                    <a:p>
                      <a:r>
                        <a:rPr lang="fr-FR" sz="140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Rigatoni à la tomate, pomme de terre et lardon croustillant</a:t>
                      </a:r>
                      <a:endParaRPr lang="en-US" sz="1400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r>
                        <a:rPr lang="en-US" sz="140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	</a:t>
                      </a:r>
                    </a:p>
                    <a:p>
                      <a:r>
                        <a:rPr lang="en-US" sz="1400" b="1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Linguine with </a:t>
                      </a:r>
                      <a:r>
                        <a:rPr lang="en-US" sz="1400" b="1" kern="1200" spc="-55" dirty="0" err="1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bolognese</a:t>
                      </a:r>
                      <a:r>
                        <a:rPr lang="en-US" sz="1400" b="1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sauce (minced beef with red wine and its</a:t>
                      </a:r>
                      <a:r>
                        <a:rPr lang="en-US" sz="1400" b="1" kern="1200" spc="-55" baseline="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gravy</a:t>
                      </a:r>
                      <a:r>
                        <a:rPr lang="en-US" sz="1400" b="1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)</a:t>
                      </a:r>
                      <a:endParaRPr lang="fr-FR" sz="1400" b="1" kern="1200" spc="-55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r>
                        <a:rPr lang="fr-FR" sz="140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Linguine à la sauce bolognaise (viande hachée de bœuf au vin rouge et jus</a:t>
                      </a:r>
                      <a:r>
                        <a:rPr lang="fr-FR" sz="1400" baseline="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de viande</a:t>
                      </a:r>
                      <a:r>
                        <a:rPr lang="fr-FR" sz="140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)</a:t>
                      </a:r>
                    </a:p>
                    <a:p>
                      <a:endParaRPr lang="fr-FR" sz="1400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Sautéed pasta shell ,“Sicilian style”(Tuna, Garlic, Anchovies and Capers) </a:t>
                      </a:r>
                    </a:p>
                    <a:p>
                      <a:r>
                        <a:rPr lang="fr-FR" sz="140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Coquille de pâtes sautées à la sicilienne (thon, </a:t>
                      </a:r>
                      <a:r>
                        <a:rPr lang="fr-FR" sz="1400" dirty="0" err="1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ail,anchois</a:t>
                      </a:r>
                      <a:r>
                        <a:rPr lang="fr-FR" sz="140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et câpres)</a:t>
                      </a:r>
                    </a:p>
                    <a:p>
                      <a:endParaRPr lang="en-US" sz="1400" b="1" kern="1200" spc="-55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Spaghetti four cheese and truffle paste (Four cheese cream and truffle paste)</a:t>
                      </a:r>
                      <a:endParaRPr lang="en-US" sz="1400" b="1" kern="1200" spc="-55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r>
                        <a:rPr lang="fr-FR" sz="140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Spaghetti aux quatre fromages et pâte de truffe (crème aux quatre fromages et pâte de truffe)</a:t>
                      </a:r>
                    </a:p>
                    <a:p>
                      <a:endParaRPr lang="fr-FR" sz="1400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Sautéed Coq </a:t>
                      </a:r>
                      <a:r>
                        <a:rPr lang="en-GB" sz="1400" b="1" kern="1200" spc="-55" dirty="0" err="1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Crêtes</a:t>
                      </a:r>
                      <a:r>
                        <a:rPr lang="en-GB" sz="1400" b="1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pasta with basil and mozzarella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Pâtes Crêtes Coq Sautées au basilic et mozzarella</a:t>
                      </a:r>
                      <a:endParaRPr lang="en-US" sz="1400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spc="-55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endParaRPr lang="en-US" sz="1400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endParaRPr lang="en-US" dirty="0"/>
                    </a:p>
                  </a:txBody>
                  <a:tcPr marL="0" marR="0" marT="79375" marB="0"/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n-US" sz="1400" b="1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675</a:t>
                      </a:r>
                    </a:p>
                    <a:p>
                      <a:pPr marL="33464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endParaRPr lang="en-US" sz="1400" b="1" kern="1200" spc="-55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3464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n-US" sz="1400" b="1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675</a:t>
                      </a:r>
                    </a:p>
                    <a:p>
                      <a:pPr marL="33464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endParaRPr lang="en-US" sz="1400" b="1" kern="1200" spc="-55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3464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endParaRPr lang="en-US" sz="1400" b="1" kern="1200" spc="-55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3464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n-US" sz="1400" b="1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675</a:t>
                      </a:r>
                    </a:p>
                    <a:p>
                      <a:pPr marL="33464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endParaRPr lang="en-US" sz="1400" b="1" kern="1200" spc="-55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3464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n-US" sz="1400" b="1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675</a:t>
                      </a:r>
                    </a:p>
                    <a:p>
                      <a:pPr marL="33464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endParaRPr lang="en-US" sz="1400" b="1" kern="1200" spc="-55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3464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endParaRPr lang="en-US" sz="1400" b="1" kern="1200" spc="-55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3464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endParaRPr lang="en-US" sz="1400" b="1" kern="1200" spc="-55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3464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n-US" sz="1400" b="1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675</a:t>
                      </a:r>
                    </a:p>
                    <a:p>
                      <a:pPr marL="33464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endParaRPr lang="en-US" sz="1400" b="1" kern="1200" spc="-55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3464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endParaRPr lang="en-US" sz="1400" b="1" kern="1200" spc="-55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3464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endParaRPr lang="en-US" sz="1400" b="1" kern="1200" spc="-55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3464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n-US" sz="1400" b="1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 685</a:t>
                      </a:r>
                      <a:endParaRPr sz="1400" b="1" kern="1200" spc="-55" dirty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</a:txBody>
                  <a:tcPr marL="0" marR="0" marT="7937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726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71755" marB="0"/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endParaRPr lang="en-US" sz="1400" b="1" kern="1200" spc="-55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3464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n-US" sz="1400" b="1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 685</a:t>
                      </a:r>
                      <a:endParaRPr lang="en-US" sz="1400" b="1" kern="1200" spc="-55" dirty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</a:txBody>
                  <a:tcPr marL="0" marR="0" marT="7175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866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71755" marB="0"/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n-US" sz="1400" b="1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 625</a:t>
                      </a:r>
                      <a:endParaRPr lang="en-US" sz="1400" b="1" kern="1200" spc="-55" dirty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</a:txBody>
                  <a:tcPr marL="0" marR="0" marT="7175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71755" marB="0"/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n-US" sz="1400" b="1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 685</a:t>
                      </a:r>
                      <a:endParaRPr lang="en-US" sz="1400" b="1" kern="1200" spc="-55" dirty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</a:txBody>
                  <a:tcPr marL="0" marR="0" marT="7175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71755" marB="0"/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n-US" sz="1400" b="1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 685</a:t>
                      </a:r>
                      <a:endParaRPr sz="1400" b="1" kern="1200" spc="-55" dirty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</a:txBody>
                  <a:tcPr marL="0" marR="0" marT="7175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2219874" y="6722910"/>
            <a:ext cx="3575050" cy="2425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b="1" dirty="0">
                <a:solidFill>
                  <a:srgbClr val="414042"/>
                </a:solidFill>
                <a:latin typeface="Arial"/>
                <a:cs typeface="Arial"/>
              </a:rPr>
              <a:t>PIZZA</a:t>
            </a:r>
            <a:r>
              <a:rPr sz="1400" b="1" spc="-7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14042"/>
                </a:solidFill>
                <a:latin typeface="Arial"/>
                <a:cs typeface="Arial"/>
              </a:rPr>
              <a:t>SELECTION</a:t>
            </a:r>
            <a:r>
              <a:rPr sz="1400" b="1" spc="-1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414042"/>
                </a:solidFill>
                <a:latin typeface="Arial"/>
                <a:cs typeface="Arial"/>
              </a:rPr>
              <a:t>/SELECTION</a:t>
            </a:r>
            <a:r>
              <a:rPr sz="1400" b="1" spc="-1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414042"/>
                </a:solidFill>
                <a:latin typeface="Arial"/>
                <a:cs typeface="Arial"/>
              </a:rPr>
              <a:t>DE</a:t>
            </a:r>
            <a:r>
              <a:rPr sz="1400" b="1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14042"/>
                </a:solidFill>
                <a:latin typeface="Arial"/>
                <a:cs typeface="Arial"/>
              </a:rPr>
              <a:t>PIZZA</a:t>
            </a:r>
            <a:endParaRPr sz="1400" dirty="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461845"/>
              </p:ext>
            </p:extLst>
          </p:nvPr>
        </p:nvGraphicFramePr>
        <p:xfrm>
          <a:off x="619867" y="7252246"/>
          <a:ext cx="8130715" cy="67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50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7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68440">
                <a:tc>
                  <a:txBody>
                    <a:bodyPr/>
                    <a:lstStyle/>
                    <a:p>
                      <a:pPr marL="31750" marR="0" lvl="0" indent="0" defTabSz="914400" eaLnBrk="1" fontAlgn="auto" latinLnBrk="0" hangingPunct="1">
                        <a:lnSpc>
                          <a:spcPts val="13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Home made smoked marlin pizza with citrus pesto and sundried tomato</a:t>
                      </a:r>
                      <a:endParaRPr lang="en-US" sz="1400" b="1" kern="1200" spc="-55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1750">
                        <a:lnSpc>
                          <a:spcPts val="1325"/>
                        </a:lnSpc>
                      </a:pPr>
                      <a:r>
                        <a:rPr lang="fr-FR" sz="140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Pizza marlin fumé fait maison au</a:t>
                      </a:r>
                      <a:r>
                        <a:rPr lang="fr-FR" sz="1400" baseline="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</a:t>
                      </a:r>
                      <a:r>
                        <a:rPr lang="fr-FR" sz="140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pesto d’agrumes et tomates séchées</a:t>
                      </a:r>
                    </a:p>
                    <a:p>
                      <a:pPr marL="31750" marR="0" lvl="0" indent="0" defTabSz="914400" eaLnBrk="1" fontAlgn="auto" latinLnBrk="0" hangingPunct="1">
                        <a:lnSpc>
                          <a:spcPts val="13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kern="0" spc="0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1750" marR="0" lvl="0" indent="0" defTabSz="914400" eaLnBrk="1" fontAlgn="auto" latinLnBrk="0" hangingPunct="1">
                        <a:lnSpc>
                          <a:spcPts val="13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Chicken mortadella pizza with truffle white sauce and pistachio cream</a:t>
                      </a:r>
                      <a:endParaRPr lang="en-US" sz="1400" b="1" kern="1200" spc="-55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1750">
                        <a:lnSpc>
                          <a:spcPts val="1325"/>
                        </a:lnSpc>
                      </a:pPr>
                      <a:r>
                        <a:rPr lang="fr-FR" sz="1400" spc="-5" dirty="0" smtClean="0">
                          <a:solidFill>
                            <a:srgbClr val="414042"/>
                          </a:solidFill>
                          <a:latin typeface="Perpetua"/>
                          <a:cs typeface="Perpetua"/>
                        </a:rPr>
                        <a:t>Pizza au mortadelle poulet, sauce blanche à la truffe et crème de pistache</a:t>
                      </a:r>
                    </a:p>
                    <a:p>
                      <a:pPr marL="31750">
                        <a:lnSpc>
                          <a:spcPts val="1325"/>
                        </a:lnSpc>
                      </a:pPr>
                      <a:r>
                        <a:rPr lang="en-US" sz="1400" b="1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</a:t>
                      </a:r>
                    </a:p>
                    <a:p>
                      <a:pPr marL="31750" marR="0" lvl="0" indent="0" defTabSz="914400" eaLnBrk="1" fontAlgn="auto" latinLnBrk="0" hangingPunct="1">
                        <a:lnSpc>
                          <a:spcPts val="13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Pizza Margherita with tomato,basil</a:t>
                      </a:r>
                      <a:r>
                        <a:rPr lang="it-IT" sz="1400" b="1" kern="1200" spc="-55" baseline="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leaves</a:t>
                      </a:r>
                      <a:r>
                        <a:rPr lang="it-IT" sz="1400" b="1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,olive oil and bufala</a:t>
                      </a:r>
                    </a:p>
                    <a:p>
                      <a:pPr marL="31750" marR="0" lvl="0" indent="0" defTabSz="914400" eaLnBrk="1" fontAlgn="auto" latinLnBrk="0" hangingPunct="1">
                        <a:lnSpc>
                          <a:spcPts val="13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spc="-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Pizza Margherita au tomate,basilic,l’huile d’olive et bufala</a:t>
                      </a:r>
                    </a:p>
                    <a:p>
                      <a:pPr marL="31750" marR="0" lvl="0" indent="0" defTabSz="914400" eaLnBrk="1" fontAlgn="auto" latinLnBrk="0" hangingPunct="1">
                        <a:lnSpc>
                          <a:spcPts val="13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spc="-5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1750" marR="0" lvl="0" indent="0" defTabSz="914400" eaLnBrk="1" fontAlgn="auto" latinLnBrk="0" hangingPunct="1">
                        <a:lnSpc>
                          <a:spcPts val="13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Pizza Capricciosa (tomato, mushroom, olive, cooked ham, artichaut and mozzarella </a:t>
                      </a:r>
                    </a:p>
                    <a:p>
                      <a:pPr marL="31750" marR="0" lvl="0" indent="0" defTabSz="914400" eaLnBrk="1" fontAlgn="auto" latinLnBrk="0" hangingPunct="1">
                        <a:lnSpc>
                          <a:spcPts val="13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pc="-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Pizza </a:t>
                      </a:r>
                      <a:r>
                        <a:rPr lang="en-US" sz="1400" spc="-5" dirty="0" err="1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Capricciosa</a:t>
                      </a:r>
                      <a:r>
                        <a:rPr lang="en-US" sz="1400" spc="-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(</a:t>
                      </a:r>
                      <a:r>
                        <a:rPr lang="en-US" sz="1400" spc="-5" dirty="0" err="1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tomate,champignons,olive,jambon</a:t>
                      </a:r>
                      <a:r>
                        <a:rPr lang="en-US" sz="1400" spc="-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</a:t>
                      </a:r>
                      <a:r>
                        <a:rPr lang="en-US" sz="1400" spc="-5" dirty="0" err="1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cuit,artichaut</a:t>
                      </a:r>
                      <a:r>
                        <a:rPr lang="en-US" sz="1400" spc="-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et mozzarella) </a:t>
                      </a:r>
                    </a:p>
                    <a:p>
                      <a:pPr marL="31750" marR="0" lvl="0" indent="0" defTabSz="914400" eaLnBrk="1" fontAlgn="auto" latinLnBrk="0" hangingPunct="1">
                        <a:lnSpc>
                          <a:spcPts val="13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spc="-5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Pizza Siciliana (tomato, capres,anchovy filet, olive and mozzarella</a:t>
                      </a:r>
                      <a:endParaRPr lang="fr-FR" sz="1400" spc="-5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r>
                        <a:rPr lang="fr-FR" sz="1400" spc="-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Pizza </a:t>
                      </a:r>
                      <a:r>
                        <a:rPr lang="fr-FR" sz="1400" spc="-5" dirty="0" err="1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Siciliana</a:t>
                      </a:r>
                      <a:r>
                        <a:rPr lang="fr-FR" sz="1400" spc="-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(tomate, câpres, filet d’anchois, olive et mozzarella)</a:t>
                      </a:r>
                      <a:endParaRPr lang="en-US" sz="1400" spc="-5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1750" marR="0" lvl="0" indent="0" defTabSz="914400" eaLnBrk="1" fontAlgn="auto" latinLnBrk="0" hangingPunct="1">
                        <a:lnSpc>
                          <a:spcPts val="13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spc="-5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1750" marR="0" lvl="0" indent="0" defTabSz="914400" eaLnBrk="1" fontAlgn="auto" latinLnBrk="0" hangingPunct="1">
                        <a:lnSpc>
                          <a:spcPts val="13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spc="-5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1750" marR="0" lvl="0" indent="0" defTabSz="914400" eaLnBrk="1" fontAlgn="auto" latinLnBrk="0" hangingPunct="1">
                        <a:lnSpc>
                          <a:spcPts val="13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spc="-55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1750">
                        <a:lnSpc>
                          <a:spcPts val="1325"/>
                        </a:lnSpc>
                      </a:pPr>
                      <a:r>
                        <a:rPr lang="en-US" sz="140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	</a:t>
                      </a:r>
                    </a:p>
                    <a:p>
                      <a:pPr marL="31750">
                        <a:lnSpc>
                          <a:spcPts val="1325"/>
                        </a:lnSpc>
                      </a:pPr>
                      <a:endParaRPr lang="en-US" sz="1400" spc="-5" dirty="0">
                        <a:solidFill>
                          <a:srgbClr val="414042"/>
                        </a:solidFill>
                        <a:latin typeface="Perpetua"/>
                        <a:cs typeface="Perpetu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685" algn="ctr">
                        <a:lnSpc>
                          <a:spcPts val="1325"/>
                        </a:lnSpc>
                      </a:pPr>
                      <a:endParaRPr sz="1300" dirty="0">
                        <a:latin typeface="Perpetua"/>
                        <a:cs typeface="Perpetu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325"/>
                        </a:lnSpc>
                      </a:pPr>
                      <a:endParaRPr lang="en-US" sz="1300" dirty="0" smtClean="0">
                        <a:latin typeface="Perpetua"/>
                        <a:cs typeface="Perpetua"/>
                      </a:endParaRPr>
                    </a:p>
                    <a:p>
                      <a:pPr marR="24130" algn="r">
                        <a:lnSpc>
                          <a:spcPts val="1325"/>
                        </a:lnSpc>
                      </a:pPr>
                      <a:endParaRPr lang="en-US" sz="1300" dirty="0" smtClean="0">
                        <a:latin typeface="Perpetua"/>
                        <a:cs typeface="Perpetua"/>
                      </a:endParaRPr>
                    </a:p>
                    <a:p>
                      <a:pPr marR="24130" algn="r">
                        <a:lnSpc>
                          <a:spcPts val="1325"/>
                        </a:lnSpc>
                      </a:pPr>
                      <a:endParaRPr lang="en-US" sz="1300" dirty="0" smtClean="0">
                        <a:latin typeface="Perpetua"/>
                        <a:cs typeface="Perpetua"/>
                      </a:endParaRPr>
                    </a:p>
                    <a:p>
                      <a:pPr marL="334645" marR="24130" algn="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endParaRPr lang="en-US" sz="1400" b="1" kern="1200" spc="-55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R="24130" algn="r">
                        <a:lnSpc>
                          <a:spcPts val="1325"/>
                        </a:lnSpc>
                      </a:pPr>
                      <a:endParaRPr lang="en-US" sz="1300" dirty="0" smtClean="0">
                        <a:latin typeface="Perpetua"/>
                        <a:cs typeface="Perpetu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685" algn="r">
                        <a:lnSpc>
                          <a:spcPts val="1325"/>
                        </a:lnSpc>
                      </a:pPr>
                      <a:r>
                        <a:rPr lang="en-US" sz="1300" dirty="0" smtClean="0">
                          <a:latin typeface="Perpetua"/>
                          <a:cs typeface="Perpetua"/>
                        </a:rPr>
                        <a:t>              </a:t>
                      </a:r>
                      <a:endParaRPr sz="1300" dirty="0">
                        <a:latin typeface="Perpetua"/>
                        <a:cs typeface="Perpetu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325"/>
                        </a:lnSpc>
                      </a:pPr>
                      <a:endParaRPr sz="1300" dirty="0">
                        <a:latin typeface="Perpetua"/>
                        <a:cs typeface="Perpetu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71755" marB="0"/>
                </a:tc>
                <a:tc>
                  <a:txBody>
                    <a:bodyPr/>
                    <a:lstStyle/>
                    <a:p>
                      <a:pPr marL="19685" algn="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lang="en-US" sz="1300" b="1" dirty="0" smtClean="0">
                          <a:solidFill>
                            <a:srgbClr val="414042"/>
                          </a:solidFill>
                          <a:latin typeface="Perpetua"/>
                          <a:cs typeface="Perpetua"/>
                        </a:rPr>
                        <a:t>             </a:t>
                      </a:r>
                      <a:endParaRPr sz="1300" dirty="0">
                        <a:latin typeface="Perpetua"/>
                        <a:cs typeface="Perpetua"/>
                      </a:endParaRPr>
                    </a:p>
                  </a:txBody>
                  <a:tcPr marL="0" marR="0" marT="7175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endParaRPr sz="1300" dirty="0">
                        <a:latin typeface="Perpetua"/>
                        <a:cs typeface="Perpetua"/>
                      </a:endParaRPr>
                    </a:p>
                  </a:txBody>
                  <a:tcPr marL="0" marR="0" marT="7175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9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6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73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71755" marB="0"/>
                </a:tc>
                <a:tc>
                  <a:txBody>
                    <a:bodyPr/>
                    <a:lstStyle/>
                    <a:p>
                      <a:pPr marL="19685" algn="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lang="en-US" sz="1300" b="1" dirty="0" smtClean="0">
                          <a:solidFill>
                            <a:srgbClr val="414042"/>
                          </a:solidFill>
                          <a:latin typeface="Perpetua"/>
                          <a:cs typeface="Perpetua"/>
                        </a:rPr>
                        <a:t>           </a:t>
                      </a:r>
                      <a:endParaRPr sz="1300" dirty="0">
                        <a:latin typeface="Perpetua"/>
                        <a:cs typeface="Perpetua"/>
                      </a:endParaRPr>
                    </a:p>
                  </a:txBody>
                  <a:tcPr marL="0" marR="0" marT="7175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endParaRPr sz="1300" dirty="0">
                        <a:latin typeface="Perpetua"/>
                        <a:cs typeface="Perpetua"/>
                      </a:endParaRPr>
                    </a:p>
                  </a:txBody>
                  <a:tcPr marL="0" marR="0" marT="7175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84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137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71755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71755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7175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5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566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endParaRPr sz="1300" dirty="0">
                        <a:latin typeface="Perpetua"/>
                        <a:cs typeface="Perpetua"/>
                      </a:endParaRPr>
                    </a:p>
                  </a:txBody>
                  <a:tcPr marL="0" marR="0" marT="71755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71755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7175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035">
                <a:tc>
                  <a:txBody>
                    <a:bodyPr/>
                    <a:lstStyle/>
                    <a:p>
                      <a:pPr marL="31750">
                        <a:lnSpc>
                          <a:spcPts val="1480"/>
                        </a:lnSpc>
                      </a:pPr>
                      <a:endParaRPr sz="1400" dirty="0">
                        <a:latin typeface="Perpetua"/>
                        <a:cs typeface="Perpetu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pSp>
        <p:nvGrpSpPr>
          <p:cNvPr id="5" name="object 5"/>
          <p:cNvGrpSpPr/>
          <p:nvPr/>
        </p:nvGrpSpPr>
        <p:grpSpPr>
          <a:xfrm>
            <a:off x="1950211" y="472597"/>
            <a:ext cx="3007360" cy="581660"/>
            <a:chOff x="1950211" y="472597"/>
            <a:chExt cx="3007360" cy="581660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50211" y="472597"/>
              <a:ext cx="3007291" cy="581261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695326" y="992913"/>
              <a:ext cx="74295" cy="27940"/>
            </a:xfrm>
            <a:custGeom>
              <a:avLst/>
              <a:gdLst/>
              <a:ahLst/>
              <a:cxnLst/>
              <a:rect l="l" t="t" r="r" b="b"/>
              <a:pathLst>
                <a:path w="74294" h="27940">
                  <a:moveTo>
                    <a:pt x="73606" y="22057"/>
                  </a:moveTo>
                  <a:lnTo>
                    <a:pt x="26161" y="22057"/>
                  </a:lnTo>
                  <a:lnTo>
                    <a:pt x="44919" y="23784"/>
                  </a:lnTo>
                  <a:lnTo>
                    <a:pt x="59448" y="26959"/>
                  </a:lnTo>
                  <a:lnTo>
                    <a:pt x="66357" y="27594"/>
                  </a:lnTo>
                  <a:lnTo>
                    <a:pt x="73825" y="23937"/>
                  </a:lnTo>
                  <a:lnTo>
                    <a:pt x="73606" y="22057"/>
                  </a:lnTo>
                  <a:close/>
                </a:path>
                <a:path w="74294" h="27940">
                  <a:moveTo>
                    <a:pt x="24078" y="0"/>
                  </a:moveTo>
                  <a:lnTo>
                    <a:pt x="12585" y="2124"/>
                  </a:lnTo>
                  <a:lnTo>
                    <a:pt x="5227" y="5811"/>
                  </a:lnTo>
                  <a:lnTo>
                    <a:pt x="2400" y="10322"/>
                  </a:lnTo>
                  <a:lnTo>
                    <a:pt x="0" y="16113"/>
                  </a:lnTo>
                  <a:lnTo>
                    <a:pt x="6946" y="22108"/>
                  </a:lnTo>
                  <a:lnTo>
                    <a:pt x="13855" y="22756"/>
                  </a:lnTo>
                  <a:lnTo>
                    <a:pt x="26161" y="22057"/>
                  </a:lnTo>
                  <a:lnTo>
                    <a:pt x="73606" y="22057"/>
                  </a:lnTo>
                  <a:lnTo>
                    <a:pt x="39306" y="175"/>
                  </a:lnTo>
                  <a:lnTo>
                    <a:pt x="24078" y="0"/>
                  </a:lnTo>
                  <a:close/>
                </a:path>
              </a:pathLst>
            </a:custGeom>
            <a:solidFill>
              <a:srgbClr val="4140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3228149" y="1185773"/>
            <a:ext cx="483870" cy="80645"/>
          </a:xfrm>
          <a:custGeom>
            <a:avLst/>
            <a:gdLst/>
            <a:ahLst/>
            <a:cxnLst/>
            <a:rect l="l" t="t" r="r" b="b"/>
            <a:pathLst>
              <a:path w="483870" h="80644">
                <a:moveTo>
                  <a:pt x="25895" y="6921"/>
                </a:moveTo>
                <a:lnTo>
                  <a:pt x="0" y="6921"/>
                </a:lnTo>
                <a:lnTo>
                  <a:pt x="0" y="9004"/>
                </a:lnTo>
                <a:lnTo>
                  <a:pt x="3200" y="9004"/>
                </a:lnTo>
                <a:lnTo>
                  <a:pt x="5359" y="9817"/>
                </a:lnTo>
                <a:lnTo>
                  <a:pt x="7607" y="13042"/>
                </a:lnTo>
                <a:lnTo>
                  <a:pt x="8166" y="16065"/>
                </a:lnTo>
                <a:lnTo>
                  <a:pt x="8166" y="69710"/>
                </a:lnTo>
                <a:lnTo>
                  <a:pt x="7594" y="72694"/>
                </a:lnTo>
                <a:lnTo>
                  <a:pt x="5295" y="75971"/>
                </a:lnTo>
                <a:lnTo>
                  <a:pt x="3149" y="76784"/>
                </a:lnTo>
                <a:lnTo>
                  <a:pt x="0" y="76784"/>
                </a:lnTo>
                <a:lnTo>
                  <a:pt x="0" y="78879"/>
                </a:lnTo>
                <a:lnTo>
                  <a:pt x="25895" y="78879"/>
                </a:lnTo>
                <a:lnTo>
                  <a:pt x="25895" y="76784"/>
                </a:lnTo>
                <a:lnTo>
                  <a:pt x="22821" y="76784"/>
                </a:lnTo>
                <a:lnTo>
                  <a:pt x="20701" y="75958"/>
                </a:lnTo>
                <a:lnTo>
                  <a:pt x="18326" y="72656"/>
                </a:lnTo>
                <a:lnTo>
                  <a:pt x="17741" y="69659"/>
                </a:lnTo>
                <a:lnTo>
                  <a:pt x="17741" y="16192"/>
                </a:lnTo>
                <a:lnTo>
                  <a:pt x="18326" y="13208"/>
                </a:lnTo>
                <a:lnTo>
                  <a:pt x="20701" y="9842"/>
                </a:lnTo>
                <a:lnTo>
                  <a:pt x="22821" y="9004"/>
                </a:lnTo>
                <a:lnTo>
                  <a:pt x="25895" y="9004"/>
                </a:lnTo>
                <a:lnTo>
                  <a:pt x="25895" y="6921"/>
                </a:lnTo>
                <a:close/>
              </a:path>
              <a:path w="483870" h="80644">
                <a:moveTo>
                  <a:pt x="101142" y="72872"/>
                </a:moveTo>
                <a:lnTo>
                  <a:pt x="99733" y="71208"/>
                </a:lnTo>
                <a:lnTo>
                  <a:pt x="97231" y="74079"/>
                </a:lnTo>
                <a:lnTo>
                  <a:pt x="94475" y="75501"/>
                </a:lnTo>
                <a:lnTo>
                  <a:pt x="88874" y="75501"/>
                </a:lnTo>
                <a:lnTo>
                  <a:pt x="86893" y="74701"/>
                </a:lnTo>
                <a:lnTo>
                  <a:pt x="84112" y="71462"/>
                </a:lnTo>
                <a:lnTo>
                  <a:pt x="83413" y="69176"/>
                </a:lnTo>
                <a:lnTo>
                  <a:pt x="83413" y="37541"/>
                </a:lnTo>
                <a:lnTo>
                  <a:pt x="98869" y="37541"/>
                </a:lnTo>
                <a:lnTo>
                  <a:pt x="98869" y="34277"/>
                </a:lnTo>
                <a:lnTo>
                  <a:pt x="83413" y="34277"/>
                </a:lnTo>
                <a:lnTo>
                  <a:pt x="83413" y="19316"/>
                </a:lnTo>
                <a:lnTo>
                  <a:pt x="81267" y="19316"/>
                </a:lnTo>
                <a:lnTo>
                  <a:pt x="77546" y="26962"/>
                </a:lnTo>
                <a:lnTo>
                  <a:pt x="72618" y="32321"/>
                </a:lnTo>
                <a:lnTo>
                  <a:pt x="66484" y="35394"/>
                </a:lnTo>
                <a:lnTo>
                  <a:pt x="66484" y="37541"/>
                </a:lnTo>
                <a:lnTo>
                  <a:pt x="74891" y="37541"/>
                </a:lnTo>
                <a:lnTo>
                  <a:pt x="74891" y="71145"/>
                </a:lnTo>
                <a:lnTo>
                  <a:pt x="76073" y="74269"/>
                </a:lnTo>
                <a:lnTo>
                  <a:pt x="80822" y="79082"/>
                </a:lnTo>
                <a:lnTo>
                  <a:pt x="83908" y="80289"/>
                </a:lnTo>
                <a:lnTo>
                  <a:pt x="92773" y="80289"/>
                </a:lnTo>
                <a:lnTo>
                  <a:pt x="97256" y="77825"/>
                </a:lnTo>
                <a:lnTo>
                  <a:pt x="101142" y="72872"/>
                </a:lnTo>
                <a:close/>
              </a:path>
              <a:path w="483870" h="80644">
                <a:moveTo>
                  <a:pt x="180911" y="71208"/>
                </a:moveTo>
                <a:lnTo>
                  <a:pt x="178765" y="71208"/>
                </a:lnTo>
                <a:lnTo>
                  <a:pt x="178168" y="73113"/>
                </a:lnTo>
                <a:lnTo>
                  <a:pt x="177761" y="74129"/>
                </a:lnTo>
                <a:lnTo>
                  <a:pt x="176949" y="75234"/>
                </a:lnTo>
                <a:lnTo>
                  <a:pt x="176415" y="75501"/>
                </a:lnTo>
                <a:lnTo>
                  <a:pt x="174777" y="75501"/>
                </a:lnTo>
                <a:lnTo>
                  <a:pt x="173240" y="54775"/>
                </a:lnTo>
                <a:lnTo>
                  <a:pt x="173240" y="44386"/>
                </a:lnTo>
                <a:lnTo>
                  <a:pt x="171767" y="40386"/>
                </a:lnTo>
                <a:lnTo>
                  <a:pt x="169214" y="37909"/>
                </a:lnTo>
                <a:lnTo>
                  <a:pt x="165836" y="34620"/>
                </a:lnTo>
                <a:lnTo>
                  <a:pt x="161950" y="33185"/>
                </a:lnTo>
                <a:lnTo>
                  <a:pt x="153123" y="33185"/>
                </a:lnTo>
                <a:lnTo>
                  <a:pt x="149593" y="34429"/>
                </a:lnTo>
                <a:lnTo>
                  <a:pt x="143586" y="39420"/>
                </a:lnTo>
                <a:lnTo>
                  <a:pt x="141630" y="42735"/>
                </a:lnTo>
                <a:lnTo>
                  <a:pt x="140728" y="46863"/>
                </a:lnTo>
                <a:lnTo>
                  <a:pt x="143002" y="47472"/>
                </a:lnTo>
                <a:lnTo>
                  <a:pt x="143865" y="44526"/>
                </a:lnTo>
                <a:lnTo>
                  <a:pt x="145351" y="42202"/>
                </a:lnTo>
                <a:lnTo>
                  <a:pt x="149606" y="38760"/>
                </a:lnTo>
                <a:lnTo>
                  <a:pt x="152044" y="37909"/>
                </a:lnTo>
                <a:lnTo>
                  <a:pt x="157810" y="37909"/>
                </a:lnTo>
                <a:lnTo>
                  <a:pt x="160210" y="38887"/>
                </a:lnTo>
                <a:lnTo>
                  <a:pt x="163817" y="42862"/>
                </a:lnTo>
                <a:lnTo>
                  <a:pt x="164719" y="45478"/>
                </a:lnTo>
                <a:lnTo>
                  <a:pt x="164719" y="52019"/>
                </a:lnTo>
                <a:lnTo>
                  <a:pt x="164719" y="54775"/>
                </a:lnTo>
                <a:lnTo>
                  <a:pt x="164719" y="69862"/>
                </a:lnTo>
                <a:lnTo>
                  <a:pt x="163944" y="71462"/>
                </a:lnTo>
                <a:lnTo>
                  <a:pt x="162636" y="72796"/>
                </a:lnTo>
                <a:lnTo>
                  <a:pt x="158953" y="74968"/>
                </a:lnTo>
                <a:lnTo>
                  <a:pt x="157187" y="75501"/>
                </a:lnTo>
                <a:lnTo>
                  <a:pt x="153682" y="75501"/>
                </a:lnTo>
                <a:lnTo>
                  <a:pt x="152095" y="74701"/>
                </a:lnTo>
                <a:lnTo>
                  <a:pt x="149428" y="71462"/>
                </a:lnTo>
                <a:lnTo>
                  <a:pt x="148869" y="69862"/>
                </a:lnTo>
                <a:lnTo>
                  <a:pt x="148767" y="64820"/>
                </a:lnTo>
                <a:lnTo>
                  <a:pt x="149402" y="62776"/>
                </a:lnTo>
                <a:lnTo>
                  <a:pt x="151879" y="59817"/>
                </a:lnTo>
                <a:lnTo>
                  <a:pt x="154736" y="58318"/>
                </a:lnTo>
                <a:lnTo>
                  <a:pt x="161607" y="55981"/>
                </a:lnTo>
                <a:lnTo>
                  <a:pt x="163449" y="55308"/>
                </a:lnTo>
                <a:lnTo>
                  <a:pt x="164719" y="54775"/>
                </a:lnTo>
                <a:lnTo>
                  <a:pt x="164719" y="52019"/>
                </a:lnTo>
                <a:lnTo>
                  <a:pt x="163283" y="52832"/>
                </a:lnTo>
                <a:lnTo>
                  <a:pt x="160502" y="53809"/>
                </a:lnTo>
                <a:lnTo>
                  <a:pt x="149783" y="56807"/>
                </a:lnTo>
                <a:lnTo>
                  <a:pt x="145427" y="58737"/>
                </a:lnTo>
                <a:lnTo>
                  <a:pt x="141122" y="62801"/>
                </a:lnTo>
                <a:lnTo>
                  <a:pt x="140055" y="65354"/>
                </a:lnTo>
                <a:lnTo>
                  <a:pt x="140055" y="71729"/>
                </a:lnTo>
                <a:lnTo>
                  <a:pt x="141300" y="74523"/>
                </a:lnTo>
                <a:lnTo>
                  <a:pt x="146291" y="79133"/>
                </a:lnTo>
                <a:lnTo>
                  <a:pt x="149275" y="80289"/>
                </a:lnTo>
                <a:lnTo>
                  <a:pt x="155079" y="80289"/>
                </a:lnTo>
                <a:lnTo>
                  <a:pt x="157111" y="79844"/>
                </a:lnTo>
                <a:lnTo>
                  <a:pt x="160553" y="78041"/>
                </a:lnTo>
                <a:lnTo>
                  <a:pt x="162509" y="76390"/>
                </a:lnTo>
                <a:lnTo>
                  <a:pt x="163322" y="75501"/>
                </a:lnTo>
                <a:lnTo>
                  <a:pt x="164719" y="73977"/>
                </a:lnTo>
                <a:lnTo>
                  <a:pt x="166103" y="78181"/>
                </a:lnTo>
                <a:lnTo>
                  <a:pt x="168617" y="80289"/>
                </a:lnTo>
                <a:lnTo>
                  <a:pt x="174752" y="80289"/>
                </a:lnTo>
                <a:lnTo>
                  <a:pt x="176771" y="79476"/>
                </a:lnTo>
                <a:lnTo>
                  <a:pt x="179844" y="76200"/>
                </a:lnTo>
                <a:lnTo>
                  <a:pt x="180111" y="75501"/>
                </a:lnTo>
                <a:lnTo>
                  <a:pt x="180657" y="74129"/>
                </a:lnTo>
                <a:lnTo>
                  <a:pt x="180784" y="72974"/>
                </a:lnTo>
                <a:lnTo>
                  <a:pt x="180911" y="71208"/>
                </a:lnTo>
                <a:close/>
              </a:path>
              <a:path w="483870" h="80644">
                <a:moveTo>
                  <a:pt x="245110" y="76796"/>
                </a:moveTo>
                <a:lnTo>
                  <a:pt x="243928" y="76796"/>
                </a:lnTo>
                <a:lnTo>
                  <a:pt x="241249" y="76796"/>
                </a:lnTo>
                <a:lnTo>
                  <a:pt x="239420" y="76365"/>
                </a:lnTo>
                <a:lnTo>
                  <a:pt x="237439" y="74599"/>
                </a:lnTo>
                <a:lnTo>
                  <a:pt x="236943" y="72948"/>
                </a:lnTo>
                <a:lnTo>
                  <a:pt x="236943" y="0"/>
                </a:lnTo>
                <a:lnTo>
                  <a:pt x="234861" y="0"/>
                </a:lnTo>
                <a:lnTo>
                  <a:pt x="219519" y="1524"/>
                </a:lnTo>
                <a:lnTo>
                  <a:pt x="219519" y="3619"/>
                </a:lnTo>
                <a:lnTo>
                  <a:pt x="224612" y="3619"/>
                </a:lnTo>
                <a:lnTo>
                  <a:pt x="226161" y="4051"/>
                </a:lnTo>
                <a:lnTo>
                  <a:pt x="227965" y="5816"/>
                </a:lnTo>
                <a:lnTo>
                  <a:pt x="228422" y="7404"/>
                </a:lnTo>
                <a:lnTo>
                  <a:pt x="228422" y="71628"/>
                </a:lnTo>
                <a:lnTo>
                  <a:pt x="228003" y="73825"/>
                </a:lnTo>
                <a:lnTo>
                  <a:pt x="226364" y="76200"/>
                </a:lnTo>
                <a:lnTo>
                  <a:pt x="224815" y="76796"/>
                </a:lnTo>
                <a:lnTo>
                  <a:pt x="220256" y="76796"/>
                </a:lnTo>
                <a:lnTo>
                  <a:pt x="220256" y="78879"/>
                </a:lnTo>
                <a:lnTo>
                  <a:pt x="245110" y="78879"/>
                </a:lnTo>
                <a:lnTo>
                  <a:pt x="245110" y="76796"/>
                </a:lnTo>
                <a:close/>
              </a:path>
              <a:path w="483870" h="80644">
                <a:moveTo>
                  <a:pt x="302729" y="14058"/>
                </a:moveTo>
                <a:lnTo>
                  <a:pt x="302209" y="12776"/>
                </a:lnTo>
                <a:lnTo>
                  <a:pt x="300126" y="10706"/>
                </a:lnTo>
                <a:lnTo>
                  <a:pt x="298856" y="10172"/>
                </a:lnTo>
                <a:lnTo>
                  <a:pt x="295783" y="10172"/>
                </a:lnTo>
                <a:lnTo>
                  <a:pt x="294462" y="10706"/>
                </a:lnTo>
                <a:lnTo>
                  <a:pt x="292290" y="12776"/>
                </a:lnTo>
                <a:lnTo>
                  <a:pt x="291757" y="14058"/>
                </a:lnTo>
                <a:lnTo>
                  <a:pt x="291757" y="17094"/>
                </a:lnTo>
                <a:lnTo>
                  <a:pt x="292303" y="18389"/>
                </a:lnTo>
                <a:lnTo>
                  <a:pt x="294513" y="20548"/>
                </a:lnTo>
                <a:lnTo>
                  <a:pt x="295821" y="21094"/>
                </a:lnTo>
                <a:lnTo>
                  <a:pt x="298805" y="21094"/>
                </a:lnTo>
                <a:lnTo>
                  <a:pt x="300075" y="20548"/>
                </a:lnTo>
                <a:lnTo>
                  <a:pt x="302209" y="18389"/>
                </a:lnTo>
                <a:lnTo>
                  <a:pt x="302729" y="17094"/>
                </a:lnTo>
                <a:lnTo>
                  <a:pt x="302729" y="14058"/>
                </a:lnTo>
                <a:close/>
              </a:path>
              <a:path w="483870" h="80644">
                <a:moveTo>
                  <a:pt x="308876" y="76796"/>
                </a:moveTo>
                <a:lnTo>
                  <a:pt x="306044" y="76796"/>
                </a:lnTo>
                <a:lnTo>
                  <a:pt x="304101" y="76390"/>
                </a:lnTo>
                <a:lnTo>
                  <a:pt x="301980" y="74752"/>
                </a:lnTo>
                <a:lnTo>
                  <a:pt x="301459" y="73152"/>
                </a:lnTo>
                <a:lnTo>
                  <a:pt x="301447" y="33185"/>
                </a:lnTo>
                <a:lnTo>
                  <a:pt x="299300" y="33185"/>
                </a:lnTo>
                <a:lnTo>
                  <a:pt x="284518" y="34531"/>
                </a:lnTo>
                <a:lnTo>
                  <a:pt x="284518" y="36614"/>
                </a:lnTo>
                <a:lnTo>
                  <a:pt x="288239" y="36614"/>
                </a:lnTo>
                <a:lnTo>
                  <a:pt x="290576" y="37045"/>
                </a:lnTo>
                <a:lnTo>
                  <a:pt x="292442" y="38773"/>
                </a:lnTo>
                <a:lnTo>
                  <a:pt x="292925" y="40551"/>
                </a:lnTo>
                <a:lnTo>
                  <a:pt x="292925" y="73152"/>
                </a:lnTo>
                <a:lnTo>
                  <a:pt x="292404" y="74803"/>
                </a:lnTo>
                <a:lnTo>
                  <a:pt x="290360" y="76390"/>
                </a:lnTo>
                <a:lnTo>
                  <a:pt x="288074" y="76796"/>
                </a:lnTo>
                <a:lnTo>
                  <a:pt x="284518" y="76796"/>
                </a:lnTo>
                <a:lnTo>
                  <a:pt x="284518" y="78879"/>
                </a:lnTo>
                <a:lnTo>
                  <a:pt x="308876" y="78879"/>
                </a:lnTo>
                <a:lnTo>
                  <a:pt x="308876" y="76796"/>
                </a:lnTo>
                <a:close/>
              </a:path>
              <a:path w="483870" h="80644">
                <a:moveTo>
                  <a:pt x="391274" y="71208"/>
                </a:moveTo>
                <a:lnTo>
                  <a:pt x="389128" y="71208"/>
                </a:lnTo>
                <a:lnTo>
                  <a:pt x="388543" y="73113"/>
                </a:lnTo>
                <a:lnTo>
                  <a:pt x="388124" y="74129"/>
                </a:lnTo>
                <a:lnTo>
                  <a:pt x="387311" y="75234"/>
                </a:lnTo>
                <a:lnTo>
                  <a:pt x="386778" y="75501"/>
                </a:lnTo>
                <a:lnTo>
                  <a:pt x="385140" y="75501"/>
                </a:lnTo>
                <a:lnTo>
                  <a:pt x="384479" y="75031"/>
                </a:lnTo>
                <a:lnTo>
                  <a:pt x="384098" y="73977"/>
                </a:lnTo>
                <a:lnTo>
                  <a:pt x="383781" y="73113"/>
                </a:lnTo>
                <a:lnTo>
                  <a:pt x="383654" y="71729"/>
                </a:lnTo>
                <a:lnTo>
                  <a:pt x="383603" y="54775"/>
                </a:lnTo>
                <a:lnTo>
                  <a:pt x="383603" y="44386"/>
                </a:lnTo>
                <a:lnTo>
                  <a:pt x="382117" y="40386"/>
                </a:lnTo>
                <a:lnTo>
                  <a:pt x="379577" y="37909"/>
                </a:lnTo>
                <a:lnTo>
                  <a:pt x="376186" y="34620"/>
                </a:lnTo>
                <a:lnTo>
                  <a:pt x="372313" y="33185"/>
                </a:lnTo>
                <a:lnTo>
                  <a:pt x="363486" y="33185"/>
                </a:lnTo>
                <a:lnTo>
                  <a:pt x="359956" y="34429"/>
                </a:lnTo>
                <a:lnTo>
                  <a:pt x="353949" y="39420"/>
                </a:lnTo>
                <a:lnTo>
                  <a:pt x="351993" y="42735"/>
                </a:lnTo>
                <a:lnTo>
                  <a:pt x="351091" y="46863"/>
                </a:lnTo>
                <a:lnTo>
                  <a:pt x="353364" y="47472"/>
                </a:lnTo>
                <a:lnTo>
                  <a:pt x="354228" y="44526"/>
                </a:lnTo>
                <a:lnTo>
                  <a:pt x="355714" y="42202"/>
                </a:lnTo>
                <a:lnTo>
                  <a:pt x="359968" y="38760"/>
                </a:lnTo>
                <a:lnTo>
                  <a:pt x="362407" y="37909"/>
                </a:lnTo>
                <a:lnTo>
                  <a:pt x="368173" y="37909"/>
                </a:lnTo>
                <a:lnTo>
                  <a:pt x="370573" y="38887"/>
                </a:lnTo>
                <a:lnTo>
                  <a:pt x="374180" y="42862"/>
                </a:lnTo>
                <a:lnTo>
                  <a:pt x="375081" y="45478"/>
                </a:lnTo>
                <a:lnTo>
                  <a:pt x="375081" y="52019"/>
                </a:lnTo>
                <a:lnTo>
                  <a:pt x="375081" y="54775"/>
                </a:lnTo>
                <a:lnTo>
                  <a:pt x="375081" y="69862"/>
                </a:lnTo>
                <a:lnTo>
                  <a:pt x="374294" y="71462"/>
                </a:lnTo>
                <a:lnTo>
                  <a:pt x="372999" y="72796"/>
                </a:lnTo>
                <a:lnTo>
                  <a:pt x="369316" y="74968"/>
                </a:lnTo>
                <a:lnTo>
                  <a:pt x="367550" y="75501"/>
                </a:lnTo>
                <a:lnTo>
                  <a:pt x="364045" y="75501"/>
                </a:lnTo>
                <a:lnTo>
                  <a:pt x="362445" y="74701"/>
                </a:lnTo>
                <a:lnTo>
                  <a:pt x="359791" y="71462"/>
                </a:lnTo>
                <a:lnTo>
                  <a:pt x="359244" y="69862"/>
                </a:lnTo>
                <a:lnTo>
                  <a:pt x="359130" y="64820"/>
                </a:lnTo>
                <a:lnTo>
                  <a:pt x="359778" y="62776"/>
                </a:lnTo>
                <a:lnTo>
                  <a:pt x="362242" y="59817"/>
                </a:lnTo>
                <a:lnTo>
                  <a:pt x="365099" y="58318"/>
                </a:lnTo>
                <a:lnTo>
                  <a:pt x="371970" y="55981"/>
                </a:lnTo>
                <a:lnTo>
                  <a:pt x="373811" y="55308"/>
                </a:lnTo>
                <a:lnTo>
                  <a:pt x="375081" y="54775"/>
                </a:lnTo>
                <a:lnTo>
                  <a:pt x="375081" y="52019"/>
                </a:lnTo>
                <a:lnTo>
                  <a:pt x="373646" y="52832"/>
                </a:lnTo>
                <a:lnTo>
                  <a:pt x="370865" y="53809"/>
                </a:lnTo>
                <a:lnTo>
                  <a:pt x="360146" y="56807"/>
                </a:lnTo>
                <a:lnTo>
                  <a:pt x="355790" y="58737"/>
                </a:lnTo>
                <a:lnTo>
                  <a:pt x="351497" y="62801"/>
                </a:lnTo>
                <a:lnTo>
                  <a:pt x="350418" y="65354"/>
                </a:lnTo>
                <a:lnTo>
                  <a:pt x="350418" y="71729"/>
                </a:lnTo>
                <a:lnTo>
                  <a:pt x="351663" y="74523"/>
                </a:lnTo>
                <a:lnTo>
                  <a:pt x="356654" y="79133"/>
                </a:lnTo>
                <a:lnTo>
                  <a:pt x="359638" y="80289"/>
                </a:lnTo>
                <a:lnTo>
                  <a:pt x="365442" y="80289"/>
                </a:lnTo>
                <a:lnTo>
                  <a:pt x="375081" y="73977"/>
                </a:lnTo>
                <a:lnTo>
                  <a:pt x="376466" y="78181"/>
                </a:lnTo>
                <a:lnTo>
                  <a:pt x="378980" y="80289"/>
                </a:lnTo>
                <a:lnTo>
                  <a:pt x="385114" y="80289"/>
                </a:lnTo>
                <a:lnTo>
                  <a:pt x="391147" y="72974"/>
                </a:lnTo>
                <a:lnTo>
                  <a:pt x="391274" y="71208"/>
                </a:lnTo>
                <a:close/>
              </a:path>
              <a:path w="483870" h="80644">
                <a:moveTo>
                  <a:pt x="483628" y="76796"/>
                </a:moveTo>
                <a:lnTo>
                  <a:pt x="480644" y="76796"/>
                </a:lnTo>
                <a:lnTo>
                  <a:pt x="478650" y="76301"/>
                </a:lnTo>
                <a:lnTo>
                  <a:pt x="476592" y="74345"/>
                </a:lnTo>
                <a:lnTo>
                  <a:pt x="476084" y="72313"/>
                </a:lnTo>
                <a:lnTo>
                  <a:pt x="476084" y="44361"/>
                </a:lnTo>
                <a:lnTo>
                  <a:pt x="474649" y="40500"/>
                </a:lnTo>
                <a:lnTo>
                  <a:pt x="468922" y="34645"/>
                </a:lnTo>
                <a:lnTo>
                  <a:pt x="465353" y="33185"/>
                </a:lnTo>
                <a:lnTo>
                  <a:pt x="455536" y="33185"/>
                </a:lnTo>
                <a:lnTo>
                  <a:pt x="450176" y="36144"/>
                </a:lnTo>
                <a:lnTo>
                  <a:pt x="444982" y="42075"/>
                </a:lnTo>
                <a:lnTo>
                  <a:pt x="444982" y="33185"/>
                </a:lnTo>
                <a:lnTo>
                  <a:pt x="442836" y="33185"/>
                </a:lnTo>
                <a:lnTo>
                  <a:pt x="428967" y="34531"/>
                </a:lnTo>
                <a:lnTo>
                  <a:pt x="428967" y="36614"/>
                </a:lnTo>
                <a:lnTo>
                  <a:pt x="432041" y="36614"/>
                </a:lnTo>
                <a:lnTo>
                  <a:pt x="434047" y="37045"/>
                </a:lnTo>
                <a:lnTo>
                  <a:pt x="435927" y="38722"/>
                </a:lnTo>
                <a:lnTo>
                  <a:pt x="436397" y="40474"/>
                </a:lnTo>
                <a:lnTo>
                  <a:pt x="436397" y="71780"/>
                </a:lnTo>
                <a:lnTo>
                  <a:pt x="436003" y="74079"/>
                </a:lnTo>
                <a:lnTo>
                  <a:pt x="434454" y="76250"/>
                </a:lnTo>
                <a:lnTo>
                  <a:pt x="432371" y="76796"/>
                </a:lnTo>
                <a:lnTo>
                  <a:pt x="428967" y="76796"/>
                </a:lnTo>
                <a:lnTo>
                  <a:pt x="428967" y="78879"/>
                </a:lnTo>
                <a:lnTo>
                  <a:pt x="452412" y="78879"/>
                </a:lnTo>
                <a:lnTo>
                  <a:pt x="452412" y="76796"/>
                </a:lnTo>
                <a:lnTo>
                  <a:pt x="449364" y="76796"/>
                </a:lnTo>
                <a:lnTo>
                  <a:pt x="447357" y="76301"/>
                </a:lnTo>
                <a:lnTo>
                  <a:pt x="445465" y="74295"/>
                </a:lnTo>
                <a:lnTo>
                  <a:pt x="444982" y="71945"/>
                </a:lnTo>
                <a:lnTo>
                  <a:pt x="444982" y="46494"/>
                </a:lnTo>
                <a:lnTo>
                  <a:pt x="449237" y="40690"/>
                </a:lnTo>
                <a:lnTo>
                  <a:pt x="453453" y="37782"/>
                </a:lnTo>
                <a:lnTo>
                  <a:pt x="460527" y="37782"/>
                </a:lnTo>
                <a:lnTo>
                  <a:pt x="462902" y="38709"/>
                </a:lnTo>
                <a:lnTo>
                  <a:pt x="466623" y="42392"/>
                </a:lnTo>
                <a:lnTo>
                  <a:pt x="467563" y="44869"/>
                </a:lnTo>
                <a:lnTo>
                  <a:pt x="467563" y="73431"/>
                </a:lnTo>
                <a:lnTo>
                  <a:pt x="467017" y="74904"/>
                </a:lnTo>
                <a:lnTo>
                  <a:pt x="464845" y="76415"/>
                </a:lnTo>
                <a:lnTo>
                  <a:pt x="462838" y="76796"/>
                </a:lnTo>
                <a:lnTo>
                  <a:pt x="459892" y="76796"/>
                </a:lnTo>
                <a:lnTo>
                  <a:pt x="459892" y="78879"/>
                </a:lnTo>
                <a:lnTo>
                  <a:pt x="483628" y="78879"/>
                </a:lnTo>
                <a:lnTo>
                  <a:pt x="483628" y="76796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812932" y="1205081"/>
            <a:ext cx="771526" cy="60972"/>
          </a:xfrm>
          <a:prstGeom prst="rect">
            <a:avLst/>
          </a:prstGeom>
        </p:spPr>
      </p:pic>
      <p:grpSp>
        <p:nvGrpSpPr>
          <p:cNvPr id="10" name="object 10"/>
          <p:cNvGrpSpPr/>
          <p:nvPr/>
        </p:nvGrpSpPr>
        <p:grpSpPr>
          <a:xfrm>
            <a:off x="2865091" y="1109662"/>
            <a:ext cx="2101850" cy="21590"/>
            <a:chOff x="2865091" y="1109662"/>
            <a:chExt cx="2101850" cy="21590"/>
          </a:xfrm>
        </p:grpSpPr>
        <p:sp>
          <p:nvSpPr>
            <p:cNvPr id="11" name="object 11"/>
            <p:cNvSpPr/>
            <p:nvPr/>
          </p:nvSpPr>
          <p:spPr>
            <a:xfrm>
              <a:off x="2865091" y="1119943"/>
              <a:ext cx="2101850" cy="0"/>
            </a:xfrm>
            <a:custGeom>
              <a:avLst/>
              <a:gdLst/>
              <a:ahLst/>
              <a:cxnLst/>
              <a:rect l="l" t="t" r="r" b="b"/>
              <a:pathLst>
                <a:path w="2101850">
                  <a:moveTo>
                    <a:pt x="0" y="0"/>
                  </a:moveTo>
                  <a:lnTo>
                    <a:pt x="2101684" y="0"/>
                  </a:lnTo>
                </a:path>
              </a:pathLst>
            </a:custGeom>
            <a:ln w="317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772205" y="1109662"/>
              <a:ext cx="104775" cy="21590"/>
            </a:xfrm>
            <a:custGeom>
              <a:avLst/>
              <a:gdLst/>
              <a:ahLst/>
              <a:cxnLst/>
              <a:rect l="l" t="t" r="r" b="b"/>
              <a:pathLst>
                <a:path w="104775" h="21590">
                  <a:moveTo>
                    <a:pt x="91401" y="0"/>
                  </a:moveTo>
                  <a:lnTo>
                    <a:pt x="0" y="0"/>
                  </a:lnTo>
                  <a:lnTo>
                    <a:pt x="13246" y="21107"/>
                  </a:lnTo>
                  <a:lnTo>
                    <a:pt x="104648" y="21107"/>
                  </a:lnTo>
                  <a:lnTo>
                    <a:pt x="91401" y="0"/>
                  </a:lnTo>
                  <a:close/>
                </a:path>
              </a:pathLst>
            </a:custGeom>
            <a:solidFill>
              <a:srgbClr val="0067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863609" y="1109662"/>
              <a:ext cx="104775" cy="21590"/>
            </a:xfrm>
            <a:custGeom>
              <a:avLst/>
              <a:gdLst/>
              <a:ahLst/>
              <a:cxnLst/>
              <a:rect l="l" t="t" r="r" b="b"/>
              <a:pathLst>
                <a:path w="104775" h="21590">
                  <a:moveTo>
                    <a:pt x="91401" y="0"/>
                  </a:moveTo>
                  <a:lnTo>
                    <a:pt x="0" y="0"/>
                  </a:lnTo>
                  <a:lnTo>
                    <a:pt x="13246" y="21107"/>
                  </a:lnTo>
                  <a:lnTo>
                    <a:pt x="104648" y="21107"/>
                  </a:lnTo>
                  <a:lnTo>
                    <a:pt x="9140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955012" y="1109662"/>
              <a:ext cx="104775" cy="21590"/>
            </a:xfrm>
            <a:custGeom>
              <a:avLst/>
              <a:gdLst/>
              <a:ahLst/>
              <a:cxnLst/>
              <a:rect l="l" t="t" r="r" b="b"/>
              <a:pathLst>
                <a:path w="104775" h="21590">
                  <a:moveTo>
                    <a:pt x="91401" y="0"/>
                  </a:moveTo>
                  <a:lnTo>
                    <a:pt x="0" y="0"/>
                  </a:lnTo>
                  <a:lnTo>
                    <a:pt x="13246" y="21107"/>
                  </a:lnTo>
                  <a:lnTo>
                    <a:pt x="104648" y="21107"/>
                  </a:lnTo>
                  <a:lnTo>
                    <a:pt x="91401" y="0"/>
                  </a:lnTo>
                  <a:close/>
                </a:path>
              </a:pathLst>
            </a:custGeom>
            <a:solidFill>
              <a:srgbClr val="BE1E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xfrm>
            <a:off x="657351" y="10263144"/>
            <a:ext cx="5137573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30"/>
              </a:lnSpc>
            </a:pPr>
            <a:r>
              <a:rPr spc="-5" dirty="0"/>
              <a:t>Al</a:t>
            </a:r>
            <a:r>
              <a:rPr dirty="0"/>
              <a:t>l</a:t>
            </a:r>
            <a:r>
              <a:rPr spc="-5" dirty="0"/>
              <a:t> </a:t>
            </a:r>
            <a:r>
              <a:rPr dirty="0"/>
              <a:t>p</a:t>
            </a:r>
            <a:r>
              <a:rPr spc="35" dirty="0"/>
              <a:t>r</a:t>
            </a:r>
            <a:r>
              <a:rPr spc="-5" dirty="0"/>
              <a:t>ice</a:t>
            </a:r>
            <a:r>
              <a:rPr dirty="0"/>
              <a:t>s</a:t>
            </a:r>
            <a:r>
              <a:rPr spc="-5" dirty="0"/>
              <a:t> </a:t>
            </a:r>
            <a:r>
              <a:rPr dirty="0"/>
              <a:t>a</a:t>
            </a:r>
            <a:r>
              <a:rPr spc="-15" dirty="0"/>
              <a:t>r</a:t>
            </a:r>
            <a:r>
              <a:rPr dirty="0"/>
              <a:t>e</a:t>
            </a:r>
            <a:r>
              <a:rPr spc="-5" dirty="0"/>
              <a:t> i</a:t>
            </a:r>
            <a:r>
              <a:rPr dirty="0"/>
              <a:t>n</a:t>
            </a:r>
            <a:r>
              <a:rPr spc="-5" dirty="0"/>
              <a:t> </a:t>
            </a:r>
            <a:r>
              <a:rPr dirty="0"/>
              <a:t>Rupees and</a:t>
            </a:r>
            <a:r>
              <a:rPr spc="-5" dirty="0"/>
              <a:t> inclusi</a:t>
            </a:r>
            <a:r>
              <a:rPr spc="-30" dirty="0"/>
              <a:t>v</a:t>
            </a:r>
            <a:r>
              <a:rPr dirty="0"/>
              <a:t>e</a:t>
            </a:r>
            <a:r>
              <a:rPr spc="-5" dirty="0"/>
              <a:t> o</a:t>
            </a:r>
            <a:r>
              <a:rPr dirty="0"/>
              <a:t>f</a:t>
            </a:r>
            <a:r>
              <a:rPr spc="35" dirty="0"/>
              <a:t> </a:t>
            </a:r>
            <a:r>
              <a:rPr spc="-155" dirty="0"/>
              <a:t>V</a:t>
            </a:r>
            <a:r>
              <a:rPr spc="-100" dirty="0"/>
              <a:t>A</a:t>
            </a:r>
            <a:r>
              <a:rPr dirty="0"/>
              <a:t>T</a:t>
            </a:r>
            <a:r>
              <a:rPr spc="-5" dirty="0"/>
              <a:t> </a:t>
            </a:r>
            <a:r>
              <a:rPr dirty="0"/>
              <a:t>/</a:t>
            </a:r>
            <a:r>
              <a:rPr spc="-5" dirty="0"/>
              <a:t> </a:t>
            </a:r>
            <a:r>
              <a:rPr dirty="0"/>
              <a:t>Les p</a:t>
            </a:r>
            <a:r>
              <a:rPr spc="35" dirty="0"/>
              <a:t>r</a:t>
            </a:r>
            <a:r>
              <a:rPr spc="-5" dirty="0"/>
              <a:t>i</a:t>
            </a:r>
            <a:r>
              <a:rPr dirty="0"/>
              <a:t>x</a:t>
            </a:r>
            <a:r>
              <a:rPr spc="-5" dirty="0"/>
              <a:t> </a:t>
            </a:r>
            <a:r>
              <a:rPr dirty="0"/>
              <a:t>sont</a:t>
            </a:r>
            <a:r>
              <a:rPr spc="-5" dirty="0"/>
              <a:t> </a:t>
            </a:r>
            <a:r>
              <a:rPr dirty="0"/>
              <a:t>en</a:t>
            </a:r>
            <a:r>
              <a:rPr spc="-5" dirty="0"/>
              <a:t> </a:t>
            </a:r>
            <a:r>
              <a:rPr dirty="0"/>
              <a:t>Roupies et</a:t>
            </a:r>
            <a:r>
              <a:rPr spc="-5" dirty="0"/>
              <a:t> incluen</a:t>
            </a:r>
            <a:r>
              <a:rPr dirty="0"/>
              <a:t>t</a:t>
            </a:r>
            <a:r>
              <a:rPr spc="-5" dirty="0"/>
              <a:t> l</a:t>
            </a:r>
            <a:r>
              <a:rPr dirty="0"/>
              <a:t>a</a:t>
            </a:r>
            <a:r>
              <a:rPr spc="-170" dirty="0"/>
              <a:t> </a:t>
            </a:r>
            <a:r>
              <a:rPr spc="-5" dirty="0"/>
              <a:t>T</a:t>
            </a:r>
            <a:r>
              <a:rPr spc="-155" dirty="0"/>
              <a:t>V</a:t>
            </a:r>
            <a:r>
              <a:rPr dirty="0"/>
              <a:t>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521450" y="2415274"/>
            <a:ext cx="6010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7480">
              <a:spcBef>
                <a:spcPts val="5"/>
              </a:spcBef>
            </a:pPr>
            <a:r>
              <a:rPr lang="en-US" sz="1400" b="1" dirty="0">
                <a:solidFill>
                  <a:srgbClr val="414042"/>
                </a:solidFill>
                <a:latin typeface="Perpetua"/>
                <a:cs typeface="Perpetua"/>
              </a:rPr>
              <a:t>NR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623262" y="10332394"/>
            <a:ext cx="193323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">
              <a:lnSpc>
                <a:spcPts val="1235"/>
              </a:lnSpc>
            </a:pPr>
            <a:r>
              <a:rPr lang="en-US" sz="1400" dirty="0">
                <a:latin typeface="Perpetua"/>
                <a:cs typeface="Perpetua"/>
              </a:rPr>
              <a:t>Version </a:t>
            </a:r>
            <a:r>
              <a:rPr lang="en-US" sz="1400" dirty="0" smtClean="0">
                <a:latin typeface="Perpetua"/>
                <a:cs typeface="Perpetua"/>
              </a:rPr>
              <a:t>Date : Dec 2023</a:t>
            </a:r>
            <a:endParaRPr lang="en-US" sz="1400" dirty="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1541" y="1388913"/>
            <a:ext cx="6258560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0" algn="ctr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414042"/>
                </a:solidFill>
                <a:latin typeface="Perpetua"/>
                <a:cs typeface="Perpetua"/>
              </a:rPr>
              <a:t>DINNER</a:t>
            </a:r>
            <a:r>
              <a:rPr sz="1600" b="1" spc="-35" dirty="0">
                <a:solidFill>
                  <a:srgbClr val="414042"/>
                </a:solidFill>
                <a:latin typeface="Perpetua"/>
                <a:cs typeface="Perpetua"/>
              </a:rPr>
              <a:t> </a:t>
            </a:r>
            <a:r>
              <a:rPr sz="1600" b="1" dirty="0">
                <a:solidFill>
                  <a:srgbClr val="414042"/>
                </a:solidFill>
                <a:latin typeface="Perpetua"/>
                <a:cs typeface="Perpetua"/>
              </a:rPr>
              <a:t>/</a:t>
            </a:r>
            <a:r>
              <a:rPr sz="1600" b="1" spc="-25" dirty="0">
                <a:solidFill>
                  <a:srgbClr val="414042"/>
                </a:solidFill>
                <a:latin typeface="Perpetua"/>
                <a:cs typeface="Perpetua"/>
              </a:rPr>
              <a:t> </a:t>
            </a:r>
            <a:r>
              <a:rPr sz="1600" spc="-114" dirty="0">
                <a:solidFill>
                  <a:srgbClr val="414042"/>
                </a:solidFill>
                <a:latin typeface="Times New Roman"/>
                <a:cs typeface="Times New Roman"/>
              </a:rPr>
              <a:t>DINER</a:t>
            </a: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414042"/>
                </a:solidFill>
                <a:latin typeface="Arial"/>
                <a:cs typeface="Arial"/>
              </a:rPr>
              <a:t>MAIN</a:t>
            </a:r>
            <a:r>
              <a:rPr sz="1400" b="1" spc="-5" dirty="0">
                <a:solidFill>
                  <a:srgbClr val="414042"/>
                </a:solidFill>
                <a:latin typeface="Arial"/>
                <a:cs typeface="Arial"/>
              </a:rPr>
              <a:t> COURSES </a:t>
            </a:r>
            <a:r>
              <a:rPr sz="1400" b="1" dirty="0">
                <a:solidFill>
                  <a:srgbClr val="414042"/>
                </a:solidFill>
                <a:latin typeface="Arial"/>
                <a:cs typeface="Arial"/>
              </a:rPr>
              <a:t>(FISH</a:t>
            </a:r>
            <a:r>
              <a:rPr sz="1400" b="1" spc="-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14042"/>
                </a:solidFill>
                <a:latin typeface="Arial"/>
                <a:cs typeface="Arial"/>
              </a:rPr>
              <a:t>&amp;</a:t>
            </a:r>
            <a:r>
              <a:rPr sz="1400" b="1" spc="-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1400" b="1" spc="-25" dirty="0">
                <a:solidFill>
                  <a:srgbClr val="414042"/>
                </a:solidFill>
                <a:latin typeface="Arial"/>
                <a:cs typeface="Arial"/>
              </a:rPr>
              <a:t>MEAT)</a:t>
            </a:r>
            <a:r>
              <a:rPr sz="1400" b="1" spc="-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14042"/>
                </a:solidFill>
                <a:latin typeface="Arial"/>
                <a:cs typeface="Arial"/>
              </a:rPr>
              <a:t>/ </a:t>
            </a:r>
            <a:r>
              <a:rPr sz="1400" b="1" spc="-25" dirty="0">
                <a:solidFill>
                  <a:srgbClr val="414042"/>
                </a:solidFill>
                <a:latin typeface="Arial"/>
                <a:cs typeface="Arial"/>
              </a:rPr>
              <a:t>PLATS</a:t>
            </a:r>
            <a:r>
              <a:rPr sz="1400" b="1" spc="-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414042"/>
                </a:solidFill>
                <a:latin typeface="Arial"/>
                <a:cs typeface="Arial"/>
              </a:rPr>
              <a:t>PRINCIPAUX</a:t>
            </a:r>
            <a:r>
              <a:rPr sz="1400" b="1" spc="-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14042"/>
                </a:solidFill>
                <a:latin typeface="Arial"/>
                <a:cs typeface="Arial"/>
              </a:rPr>
              <a:t>(POISSON-VIANDE)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 dirty="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640535"/>
              </p:ext>
            </p:extLst>
          </p:nvPr>
        </p:nvGraphicFramePr>
        <p:xfrm>
          <a:off x="823858" y="2755899"/>
          <a:ext cx="6230991" cy="84271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21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91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4295" algn="ctr">
                        <a:lnSpc>
                          <a:spcPts val="1430"/>
                        </a:lnSpc>
                      </a:pPr>
                      <a:endParaRPr sz="1400" dirty="0">
                        <a:latin typeface="Perpetua"/>
                        <a:cs typeface="Perpetu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64">
                <a:tc>
                  <a:txBody>
                    <a:bodyPr/>
                    <a:lstStyle/>
                    <a:p>
                      <a:pPr marL="31750" marR="9271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endParaRPr sz="1300" dirty="0">
                        <a:latin typeface="Perpetua"/>
                        <a:cs typeface="Perpetua"/>
                      </a:endParaRPr>
                    </a:p>
                  </a:txBody>
                  <a:tcPr marL="0" marR="0" marT="79375" marB="0"/>
                </a:tc>
                <a:tc>
                  <a:txBody>
                    <a:bodyPr/>
                    <a:lstStyle/>
                    <a:p>
                      <a:pPr marL="74295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endParaRPr sz="1300" dirty="0">
                        <a:latin typeface="Perpetua"/>
                        <a:cs typeface="Perpetua"/>
                      </a:endParaRPr>
                    </a:p>
                  </a:txBody>
                  <a:tcPr marL="0" marR="0" marT="7937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769">
                <a:tc>
                  <a:txBody>
                    <a:bodyPr/>
                    <a:lstStyle/>
                    <a:p>
                      <a:pPr marL="31750">
                        <a:lnSpc>
                          <a:spcPts val="1480"/>
                        </a:lnSpc>
                      </a:pPr>
                      <a:endParaRPr sz="1400" dirty="0">
                        <a:latin typeface="Perpetua"/>
                        <a:cs typeface="Perpetu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1769">
                <a:tc>
                  <a:txBody>
                    <a:bodyPr/>
                    <a:lstStyle/>
                    <a:p>
                      <a:r>
                        <a:rPr lang="en-US" sz="1400" b="1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Seared red tuna with herbs and eggplant </a:t>
                      </a:r>
                      <a:r>
                        <a:rPr lang="en-US" sz="1400" b="1" kern="1200" spc="-55" dirty="0" err="1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caponata</a:t>
                      </a:r>
                      <a:endParaRPr lang="en-US" sz="1400" b="1" kern="1200" spc="-55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r>
                        <a:rPr lang="fr-FR" sz="1400" b="0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Thon rouge poêlé aux herbes et </a:t>
                      </a:r>
                      <a:r>
                        <a:rPr lang="fr-FR" sz="1400" b="0" kern="1200" spc="-55" dirty="0" err="1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caponata</a:t>
                      </a:r>
                      <a:r>
                        <a:rPr lang="fr-FR" sz="1400" b="0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d’aubergines</a:t>
                      </a:r>
                    </a:p>
                    <a:p>
                      <a:endParaRPr lang="en-US" sz="1400" b="0" kern="1200" spc="-55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r>
                        <a:rPr lang="en-US" sz="1400" b="1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White local fish </a:t>
                      </a:r>
                      <a:r>
                        <a:rPr lang="en-US" sz="1400" b="1" kern="1200" spc="-55" dirty="0" err="1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picatta</a:t>
                      </a:r>
                      <a:r>
                        <a:rPr lang="en-US" sz="1400" b="1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with vegetable tian, capers sauce and wine </a:t>
                      </a:r>
                    </a:p>
                    <a:p>
                      <a:pPr marL="0"/>
                      <a:r>
                        <a:rPr lang="fr-FR" sz="1400" b="0" kern="1200" spc="-55" dirty="0" err="1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Picatta</a:t>
                      </a:r>
                      <a:r>
                        <a:rPr lang="fr-FR" sz="1400" b="0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de poisson blanc local au tian de légumes, sauce aux câpres et vin</a:t>
                      </a:r>
                    </a:p>
                    <a:p>
                      <a:pPr marL="0"/>
                      <a:endParaRPr lang="en-US" sz="1400" b="0" kern="1200" spc="-55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Sautéed </a:t>
                      </a:r>
                      <a:r>
                        <a:rPr lang="en-US" sz="1400" b="1" kern="1200" spc="-55" baseline="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c</a:t>
                      </a:r>
                      <a:r>
                        <a:rPr lang="en-US" sz="1400" b="1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alamari</a:t>
                      </a:r>
                      <a:r>
                        <a:rPr lang="en-US" sz="1400" b="1" kern="1200" spc="-55" baseline="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t</a:t>
                      </a:r>
                      <a:r>
                        <a:rPr lang="en-US" sz="1400" b="1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entacle filet with pesto sauce and octopus ink risotto  </a:t>
                      </a:r>
                    </a:p>
                    <a:p>
                      <a:r>
                        <a:rPr lang="fr-FR" sz="1400" b="0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Filet de tentacules de calamars sautés, sauce pesto et risotto à l’encre de pieuvre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spc="-55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Parmesan chicken breast</a:t>
                      </a:r>
                      <a:r>
                        <a:rPr lang="en-US" sz="1400" b="1" kern="1200" spc="-55" baseline="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</a:t>
                      </a:r>
                      <a:r>
                        <a:rPr lang="en-US" sz="1400" b="1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with risotto </a:t>
                      </a:r>
                      <a:r>
                        <a:rPr lang="en-US" sz="1400" b="1" kern="1200" spc="-55" dirty="0" err="1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milanese</a:t>
                      </a:r>
                      <a:r>
                        <a:rPr lang="en-US" sz="1400" b="1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and green asparagus tips  </a:t>
                      </a:r>
                      <a:endParaRPr lang="fr-FR" sz="1400" b="1" kern="1200" spc="-55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r>
                        <a:rPr lang="fr-FR" sz="1400" b="0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Blanc de poulet au parmesan, risotto milanaise et pointes d’asperges vertes</a:t>
                      </a:r>
                    </a:p>
                    <a:p>
                      <a:endParaRPr lang="en-US" sz="1400" b="0" kern="1200" spc="-55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Grilled beef filet with </a:t>
                      </a:r>
                      <a:r>
                        <a:rPr lang="en-US" sz="1400" b="1" kern="1200" spc="-55" dirty="0" err="1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Pizzaiola</a:t>
                      </a:r>
                      <a:r>
                        <a:rPr lang="en-US" sz="1400" b="1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sauce and Parmesan garlic butter, chef garden vegetable                                                                                                                      </a:t>
                      </a:r>
                      <a:endParaRPr lang="fr-FR" sz="1400" b="1" kern="1200" spc="-55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0"/>
                      <a:r>
                        <a:rPr lang="fr-FR" sz="1400" b="0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Filet de bœuf grillé à la sauce </a:t>
                      </a:r>
                      <a:r>
                        <a:rPr lang="fr-FR" sz="1400" b="0" kern="1200" spc="-55" dirty="0" err="1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Pizzaiola</a:t>
                      </a:r>
                      <a:r>
                        <a:rPr lang="fr-FR" sz="1400" b="0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et beurre d’ail au parmesan, légume jardin du chef</a:t>
                      </a:r>
                    </a:p>
                    <a:p>
                      <a:pPr marL="0"/>
                      <a:endParaRPr lang="en-US" sz="1400" b="0" kern="1200" spc="-55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Roasted Pork Spine with five spices barbecue and grilled vegetables, marsala sauce</a:t>
                      </a:r>
                      <a:endParaRPr lang="fr-FR" sz="1400" b="1" kern="1200" spc="-55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Épine de porc rôtie, barbecue aux cinq épices et légumes grillés, sauce Marsala</a:t>
                      </a:r>
                      <a:endParaRPr lang="en-US" sz="1400" b="0" kern="1200" spc="-55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1750">
                        <a:lnSpc>
                          <a:spcPts val="1465"/>
                        </a:lnSpc>
                      </a:pPr>
                      <a:endParaRPr sz="1300" b="1" dirty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ts val="1465"/>
                        </a:lnSpc>
                      </a:pPr>
                      <a:r>
                        <a:rPr lang="en-US" sz="1300" b="1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1375</a:t>
                      </a:r>
                    </a:p>
                    <a:p>
                      <a:pPr marL="31750">
                        <a:lnSpc>
                          <a:spcPts val="1465"/>
                        </a:lnSpc>
                      </a:pPr>
                      <a:endParaRPr lang="en-US" sz="1300" b="1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1750">
                        <a:lnSpc>
                          <a:spcPts val="1465"/>
                        </a:lnSpc>
                      </a:pPr>
                      <a:endParaRPr lang="en-US" sz="1300" b="1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1750">
                        <a:lnSpc>
                          <a:spcPts val="1465"/>
                        </a:lnSpc>
                      </a:pPr>
                      <a:r>
                        <a:rPr lang="en-US" sz="1300" b="1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1375</a:t>
                      </a:r>
                    </a:p>
                    <a:p>
                      <a:pPr marL="31750">
                        <a:lnSpc>
                          <a:spcPts val="1465"/>
                        </a:lnSpc>
                      </a:pPr>
                      <a:endParaRPr lang="en-US" sz="1300" b="1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1750">
                        <a:lnSpc>
                          <a:spcPts val="1465"/>
                        </a:lnSpc>
                      </a:pPr>
                      <a:endParaRPr lang="en-US" sz="1300" b="1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1750">
                        <a:lnSpc>
                          <a:spcPts val="1465"/>
                        </a:lnSpc>
                      </a:pPr>
                      <a:endParaRPr lang="en-US" sz="1300" b="1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1750">
                        <a:lnSpc>
                          <a:spcPts val="1465"/>
                        </a:lnSpc>
                      </a:pPr>
                      <a:r>
                        <a:rPr lang="en-US" sz="1300" b="1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1375</a:t>
                      </a:r>
                    </a:p>
                    <a:p>
                      <a:pPr marL="31750">
                        <a:lnSpc>
                          <a:spcPts val="1465"/>
                        </a:lnSpc>
                      </a:pPr>
                      <a:endParaRPr lang="en-US" sz="1300" b="1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1750">
                        <a:lnSpc>
                          <a:spcPts val="1465"/>
                        </a:lnSpc>
                      </a:pPr>
                      <a:endParaRPr lang="en-US" sz="1300" b="1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1750">
                        <a:lnSpc>
                          <a:spcPts val="1465"/>
                        </a:lnSpc>
                      </a:pPr>
                      <a:r>
                        <a:rPr lang="en-US" sz="1300" b="1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1375</a:t>
                      </a:r>
                    </a:p>
                    <a:p>
                      <a:pPr marL="31750">
                        <a:lnSpc>
                          <a:spcPts val="1465"/>
                        </a:lnSpc>
                      </a:pPr>
                      <a:endParaRPr lang="en-US" sz="1300" b="1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1750">
                        <a:lnSpc>
                          <a:spcPts val="1465"/>
                        </a:lnSpc>
                      </a:pPr>
                      <a:endParaRPr lang="en-US" sz="1300" b="1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1750">
                        <a:lnSpc>
                          <a:spcPts val="1465"/>
                        </a:lnSpc>
                      </a:pPr>
                      <a:r>
                        <a:rPr lang="en-US" sz="1300" b="1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1375</a:t>
                      </a:r>
                    </a:p>
                    <a:p>
                      <a:pPr marL="31750">
                        <a:lnSpc>
                          <a:spcPts val="1465"/>
                        </a:lnSpc>
                      </a:pPr>
                      <a:endParaRPr lang="en-US" sz="1300" b="1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1750">
                        <a:lnSpc>
                          <a:spcPts val="1465"/>
                        </a:lnSpc>
                      </a:pPr>
                      <a:endParaRPr lang="en-US" sz="1300" b="1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1750">
                        <a:lnSpc>
                          <a:spcPts val="1465"/>
                        </a:lnSpc>
                      </a:pPr>
                      <a:r>
                        <a:rPr lang="en-US" sz="1300" b="1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1375</a:t>
                      </a:r>
                    </a:p>
                    <a:p>
                      <a:pPr marL="31750">
                        <a:lnSpc>
                          <a:spcPts val="1465"/>
                        </a:lnSpc>
                      </a:pPr>
                      <a:endParaRPr lang="en-US" sz="1300" b="1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1750">
                        <a:lnSpc>
                          <a:spcPts val="1465"/>
                        </a:lnSpc>
                      </a:pPr>
                      <a:r>
                        <a:rPr lang="en-US" sz="1300" b="1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1375</a:t>
                      </a:r>
                    </a:p>
                    <a:p>
                      <a:pPr marL="31750">
                        <a:lnSpc>
                          <a:spcPts val="1465"/>
                        </a:lnSpc>
                      </a:pPr>
                      <a:endParaRPr lang="en-US" sz="1300" b="1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1750">
                        <a:lnSpc>
                          <a:spcPts val="1465"/>
                        </a:lnSpc>
                      </a:pPr>
                      <a:r>
                        <a:rPr lang="en-US" sz="1300" b="1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1375</a:t>
                      </a:r>
                      <a:endParaRPr sz="1300" b="1" dirty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01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71755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7175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57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0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71755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7175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857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0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71755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7175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857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0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71755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7175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857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0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71755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7175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857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70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71755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71755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pSp>
        <p:nvGrpSpPr>
          <p:cNvPr id="5" name="object 5"/>
          <p:cNvGrpSpPr/>
          <p:nvPr/>
        </p:nvGrpSpPr>
        <p:grpSpPr>
          <a:xfrm>
            <a:off x="1906440" y="457206"/>
            <a:ext cx="3007360" cy="581660"/>
            <a:chOff x="1906440" y="457206"/>
            <a:chExt cx="3007360" cy="58166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06440" y="457206"/>
              <a:ext cx="3007291" cy="581262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651554" y="977522"/>
              <a:ext cx="74295" cy="27940"/>
            </a:xfrm>
            <a:custGeom>
              <a:avLst/>
              <a:gdLst/>
              <a:ahLst/>
              <a:cxnLst/>
              <a:rect l="l" t="t" r="r" b="b"/>
              <a:pathLst>
                <a:path w="74294" h="27940">
                  <a:moveTo>
                    <a:pt x="73606" y="22057"/>
                  </a:moveTo>
                  <a:lnTo>
                    <a:pt x="26161" y="22057"/>
                  </a:lnTo>
                  <a:lnTo>
                    <a:pt x="44919" y="23784"/>
                  </a:lnTo>
                  <a:lnTo>
                    <a:pt x="59448" y="26959"/>
                  </a:lnTo>
                  <a:lnTo>
                    <a:pt x="66357" y="27594"/>
                  </a:lnTo>
                  <a:lnTo>
                    <a:pt x="73825" y="23937"/>
                  </a:lnTo>
                  <a:lnTo>
                    <a:pt x="73606" y="22057"/>
                  </a:lnTo>
                  <a:close/>
                </a:path>
                <a:path w="74294" h="27940">
                  <a:moveTo>
                    <a:pt x="24078" y="0"/>
                  </a:moveTo>
                  <a:lnTo>
                    <a:pt x="12585" y="2124"/>
                  </a:lnTo>
                  <a:lnTo>
                    <a:pt x="5227" y="5811"/>
                  </a:lnTo>
                  <a:lnTo>
                    <a:pt x="2400" y="10322"/>
                  </a:lnTo>
                  <a:lnTo>
                    <a:pt x="0" y="16113"/>
                  </a:lnTo>
                  <a:lnTo>
                    <a:pt x="6946" y="22108"/>
                  </a:lnTo>
                  <a:lnTo>
                    <a:pt x="13855" y="22756"/>
                  </a:lnTo>
                  <a:lnTo>
                    <a:pt x="26161" y="22057"/>
                  </a:lnTo>
                  <a:lnTo>
                    <a:pt x="73606" y="22057"/>
                  </a:lnTo>
                  <a:lnTo>
                    <a:pt x="39306" y="175"/>
                  </a:lnTo>
                  <a:lnTo>
                    <a:pt x="24078" y="0"/>
                  </a:lnTo>
                  <a:close/>
                </a:path>
              </a:pathLst>
            </a:custGeom>
            <a:solidFill>
              <a:srgbClr val="4140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3184385" y="1170380"/>
            <a:ext cx="483870" cy="80645"/>
          </a:xfrm>
          <a:custGeom>
            <a:avLst/>
            <a:gdLst/>
            <a:ahLst/>
            <a:cxnLst/>
            <a:rect l="l" t="t" r="r" b="b"/>
            <a:pathLst>
              <a:path w="483870" h="80644">
                <a:moveTo>
                  <a:pt x="25895" y="6921"/>
                </a:moveTo>
                <a:lnTo>
                  <a:pt x="0" y="6921"/>
                </a:lnTo>
                <a:lnTo>
                  <a:pt x="0" y="9004"/>
                </a:lnTo>
                <a:lnTo>
                  <a:pt x="3200" y="9004"/>
                </a:lnTo>
                <a:lnTo>
                  <a:pt x="5359" y="9817"/>
                </a:lnTo>
                <a:lnTo>
                  <a:pt x="7607" y="13042"/>
                </a:lnTo>
                <a:lnTo>
                  <a:pt x="8166" y="16065"/>
                </a:lnTo>
                <a:lnTo>
                  <a:pt x="8166" y="69710"/>
                </a:lnTo>
                <a:lnTo>
                  <a:pt x="7594" y="72694"/>
                </a:lnTo>
                <a:lnTo>
                  <a:pt x="5295" y="75971"/>
                </a:lnTo>
                <a:lnTo>
                  <a:pt x="3149" y="76784"/>
                </a:lnTo>
                <a:lnTo>
                  <a:pt x="0" y="76784"/>
                </a:lnTo>
                <a:lnTo>
                  <a:pt x="0" y="78879"/>
                </a:lnTo>
                <a:lnTo>
                  <a:pt x="25895" y="78879"/>
                </a:lnTo>
                <a:lnTo>
                  <a:pt x="25895" y="76784"/>
                </a:lnTo>
                <a:lnTo>
                  <a:pt x="22821" y="76784"/>
                </a:lnTo>
                <a:lnTo>
                  <a:pt x="20701" y="75958"/>
                </a:lnTo>
                <a:lnTo>
                  <a:pt x="18326" y="72656"/>
                </a:lnTo>
                <a:lnTo>
                  <a:pt x="17741" y="69659"/>
                </a:lnTo>
                <a:lnTo>
                  <a:pt x="17741" y="16192"/>
                </a:lnTo>
                <a:lnTo>
                  <a:pt x="18326" y="13208"/>
                </a:lnTo>
                <a:lnTo>
                  <a:pt x="20701" y="9842"/>
                </a:lnTo>
                <a:lnTo>
                  <a:pt x="22821" y="9004"/>
                </a:lnTo>
                <a:lnTo>
                  <a:pt x="25895" y="9004"/>
                </a:lnTo>
                <a:lnTo>
                  <a:pt x="25895" y="6921"/>
                </a:lnTo>
                <a:close/>
              </a:path>
              <a:path w="483870" h="80644">
                <a:moveTo>
                  <a:pt x="101130" y="72872"/>
                </a:moveTo>
                <a:lnTo>
                  <a:pt x="99720" y="71208"/>
                </a:lnTo>
                <a:lnTo>
                  <a:pt x="97218" y="74079"/>
                </a:lnTo>
                <a:lnTo>
                  <a:pt x="94462" y="75501"/>
                </a:lnTo>
                <a:lnTo>
                  <a:pt x="88861" y="75501"/>
                </a:lnTo>
                <a:lnTo>
                  <a:pt x="86880" y="74701"/>
                </a:lnTo>
                <a:lnTo>
                  <a:pt x="84099" y="71462"/>
                </a:lnTo>
                <a:lnTo>
                  <a:pt x="83400" y="69176"/>
                </a:lnTo>
                <a:lnTo>
                  <a:pt x="83400" y="37541"/>
                </a:lnTo>
                <a:lnTo>
                  <a:pt x="98856" y="37541"/>
                </a:lnTo>
                <a:lnTo>
                  <a:pt x="98856" y="34277"/>
                </a:lnTo>
                <a:lnTo>
                  <a:pt x="83400" y="34277"/>
                </a:lnTo>
                <a:lnTo>
                  <a:pt x="83400" y="19316"/>
                </a:lnTo>
                <a:lnTo>
                  <a:pt x="81254" y="19316"/>
                </a:lnTo>
                <a:lnTo>
                  <a:pt x="77533" y="26962"/>
                </a:lnTo>
                <a:lnTo>
                  <a:pt x="72605" y="32321"/>
                </a:lnTo>
                <a:lnTo>
                  <a:pt x="66471" y="35394"/>
                </a:lnTo>
                <a:lnTo>
                  <a:pt x="66471" y="37541"/>
                </a:lnTo>
                <a:lnTo>
                  <a:pt x="74879" y="37541"/>
                </a:lnTo>
                <a:lnTo>
                  <a:pt x="74879" y="71145"/>
                </a:lnTo>
                <a:lnTo>
                  <a:pt x="76060" y="74269"/>
                </a:lnTo>
                <a:lnTo>
                  <a:pt x="80810" y="79082"/>
                </a:lnTo>
                <a:lnTo>
                  <a:pt x="83896" y="80289"/>
                </a:lnTo>
                <a:lnTo>
                  <a:pt x="92760" y="80289"/>
                </a:lnTo>
                <a:lnTo>
                  <a:pt x="97243" y="77825"/>
                </a:lnTo>
                <a:lnTo>
                  <a:pt x="101130" y="72872"/>
                </a:lnTo>
                <a:close/>
              </a:path>
              <a:path w="483870" h="80644">
                <a:moveTo>
                  <a:pt x="180898" y="71208"/>
                </a:moveTo>
                <a:lnTo>
                  <a:pt x="178752" y="71208"/>
                </a:lnTo>
                <a:lnTo>
                  <a:pt x="178168" y="73113"/>
                </a:lnTo>
                <a:lnTo>
                  <a:pt x="177749" y="74129"/>
                </a:lnTo>
                <a:lnTo>
                  <a:pt x="176936" y="75234"/>
                </a:lnTo>
                <a:lnTo>
                  <a:pt x="176403" y="75501"/>
                </a:lnTo>
                <a:lnTo>
                  <a:pt x="174764" y="75501"/>
                </a:lnTo>
                <a:lnTo>
                  <a:pt x="174104" y="75031"/>
                </a:lnTo>
                <a:lnTo>
                  <a:pt x="173723" y="73977"/>
                </a:lnTo>
                <a:lnTo>
                  <a:pt x="173405" y="73113"/>
                </a:lnTo>
                <a:lnTo>
                  <a:pt x="173278" y="71729"/>
                </a:lnTo>
                <a:lnTo>
                  <a:pt x="173228" y="54775"/>
                </a:lnTo>
                <a:lnTo>
                  <a:pt x="173228" y="44386"/>
                </a:lnTo>
                <a:lnTo>
                  <a:pt x="171754" y="40386"/>
                </a:lnTo>
                <a:lnTo>
                  <a:pt x="169202" y="37909"/>
                </a:lnTo>
                <a:lnTo>
                  <a:pt x="165811" y="34620"/>
                </a:lnTo>
                <a:lnTo>
                  <a:pt x="161937" y="33185"/>
                </a:lnTo>
                <a:lnTo>
                  <a:pt x="153111" y="33185"/>
                </a:lnTo>
                <a:lnTo>
                  <a:pt x="149580" y="34429"/>
                </a:lnTo>
                <a:lnTo>
                  <a:pt x="143573" y="39420"/>
                </a:lnTo>
                <a:lnTo>
                  <a:pt x="141617" y="42735"/>
                </a:lnTo>
                <a:lnTo>
                  <a:pt x="140716" y="46863"/>
                </a:lnTo>
                <a:lnTo>
                  <a:pt x="142989" y="47472"/>
                </a:lnTo>
                <a:lnTo>
                  <a:pt x="143852" y="44526"/>
                </a:lnTo>
                <a:lnTo>
                  <a:pt x="145338" y="42202"/>
                </a:lnTo>
                <a:lnTo>
                  <a:pt x="149593" y="38760"/>
                </a:lnTo>
                <a:lnTo>
                  <a:pt x="152031" y="37909"/>
                </a:lnTo>
                <a:lnTo>
                  <a:pt x="157797" y="37909"/>
                </a:lnTo>
                <a:lnTo>
                  <a:pt x="160197" y="38887"/>
                </a:lnTo>
                <a:lnTo>
                  <a:pt x="163804" y="42862"/>
                </a:lnTo>
                <a:lnTo>
                  <a:pt x="164706" y="45478"/>
                </a:lnTo>
                <a:lnTo>
                  <a:pt x="164706" y="52019"/>
                </a:lnTo>
                <a:lnTo>
                  <a:pt x="164706" y="54775"/>
                </a:lnTo>
                <a:lnTo>
                  <a:pt x="164706" y="69862"/>
                </a:lnTo>
                <a:lnTo>
                  <a:pt x="163918" y="71462"/>
                </a:lnTo>
                <a:lnTo>
                  <a:pt x="162623" y="72796"/>
                </a:lnTo>
                <a:lnTo>
                  <a:pt x="158940" y="74968"/>
                </a:lnTo>
                <a:lnTo>
                  <a:pt x="157175" y="75501"/>
                </a:lnTo>
                <a:lnTo>
                  <a:pt x="153670" y="75501"/>
                </a:lnTo>
                <a:lnTo>
                  <a:pt x="152082" y="74701"/>
                </a:lnTo>
                <a:lnTo>
                  <a:pt x="149415" y="71462"/>
                </a:lnTo>
                <a:lnTo>
                  <a:pt x="148869" y="69862"/>
                </a:lnTo>
                <a:lnTo>
                  <a:pt x="148755" y="64820"/>
                </a:lnTo>
                <a:lnTo>
                  <a:pt x="149402" y="62776"/>
                </a:lnTo>
                <a:lnTo>
                  <a:pt x="151866" y="59817"/>
                </a:lnTo>
                <a:lnTo>
                  <a:pt x="154724" y="58318"/>
                </a:lnTo>
                <a:lnTo>
                  <a:pt x="161594" y="55981"/>
                </a:lnTo>
                <a:lnTo>
                  <a:pt x="163436" y="55308"/>
                </a:lnTo>
                <a:lnTo>
                  <a:pt x="164706" y="54775"/>
                </a:lnTo>
                <a:lnTo>
                  <a:pt x="164706" y="52019"/>
                </a:lnTo>
                <a:lnTo>
                  <a:pt x="163271" y="52832"/>
                </a:lnTo>
                <a:lnTo>
                  <a:pt x="160489" y="53809"/>
                </a:lnTo>
                <a:lnTo>
                  <a:pt x="149771" y="56807"/>
                </a:lnTo>
                <a:lnTo>
                  <a:pt x="145415" y="58737"/>
                </a:lnTo>
                <a:lnTo>
                  <a:pt x="141109" y="62801"/>
                </a:lnTo>
                <a:lnTo>
                  <a:pt x="140042" y="65354"/>
                </a:lnTo>
                <a:lnTo>
                  <a:pt x="140042" y="71729"/>
                </a:lnTo>
                <a:lnTo>
                  <a:pt x="141287" y="74523"/>
                </a:lnTo>
                <a:lnTo>
                  <a:pt x="146278" y="79133"/>
                </a:lnTo>
                <a:lnTo>
                  <a:pt x="149263" y="80289"/>
                </a:lnTo>
                <a:lnTo>
                  <a:pt x="155067" y="80289"/>
                </a:lnTo>
                <a:lnTo>
                  <a:pt x="157099" y="79844"/>
                </a:lnTo>
                <a:lnTo>
                  <a:pt x="160540" y="78041"/>
                </a:lnTo>
                <a:lnTo>
                  <a:pt x="162496" y="76390"/>
                </a:lnTo>
                <a:lnTo>
                  <a:pt x="163309" y="75501"/>
                </a:lnTo>
                <a:lnTo>
                  <a:pt x="164706" y="73977"/>
                </a:lnTo>
                <a:lnTo>
                  <a:pt x="166090" y="78181"/>
                </a:lnTo>
                <a:lnTo>
                  <a:pt x="168605" y="80289"/>
                </a:lnTo>
                <a:lnTo>
                  <a:pt x="174739" y="80289"/>
                </a:lnTo>
                <a:lnTo>
                  <a:pt x="180771" y="72974"/>
                </a:lnTo>
                <a:lnTo>
                  <a:pt x="180898" y="71208"/>
                </a:lnTo>
                <a:close/>
              </a:path>
              <a:path w="483870" h="80644">
                <a:moveTo>
                  <a:pt x="245097" y="76796"/>
                </a:moveTo>
                <a:lnTo>
                  <a:pt x="243916" y="76796"/>
                </a:lnTo>
                <a:lnTo>
                  <a:pt x="241236" y="76796"/>
                </a:lnTo>
                <a:lnTo>
                  <a:pt x="239407" y="76365"/>
                </a:lnTo>
                <a:lnTo>
                  <a:pt x="237426" y="74599"/>
                </a:lnTo>
                <a:lnTo>
                  <a:pt x="236931" y="72948"/>
                </a:lnTo>
                <a:lnTo>
                  <a:pt x="236931" y="0"/>
                </a:lnTo>
                <a:lnTo>
                  <a:pt x="234848" y="0"/>
                </a:lnTo>
                <a:lnTo>
                  <a:pt x="219506" y="1524"/>
                </a:lnTo>
                <a:lnTo>
                  <a:pt x="219506" y="3619"/>
                </a:lnTo>
                <a:lnTo>
                  <a:pt x="224599" y="3619"/>
                </a:lnTo>
                <a:lnTo>
                  <a:pt x="226148" y="4051"/>
                </a:lnTo>
                <a:lnTo>
                  <a:pt x="227952" y="5816"/>
                </a:lnTo>
                <a:lnTo>
                  <a:pt x="228409" y="7404"/>
                </a:lnTo>
                <a:lnTo>
                  <a:pt x="228409" y="71628"/>
                </a:lnTo>
                <a:lnTo>
                  <a:pt x="228003" y="73825"/>
                </a:lnTo>
                <a:lnTo>
                  <a:pt x="226352" y="76200"/>
                </a:lnTo>
                <a:lnTo>
                  <a:pt x="224802" y="76796"/>
                </a:lnTo>
                <a:lnTo>
                  <a:pt x="220243" y="76796"/>
                </a:lnTo>
                <a:lnTo>
                  <a:pt x="220243" y="78879"/>
                </a:lnTo>
                <a:lnTo>
                  <a:pt x="245097" y="78879"/>
                </a:lnTo>
                <a:lnTo>
                  <a:pt x="245097" y="76796"/>
                </a:lnTo>
                <a:close/>
              </a:path>
              <a:path w="483870" h="80644">
                <a:moveTo>
                  <a:pt x="302729" y="14058"/>
                </a:moveTo>
                <a:lnTo>
                  <a:pt x="302196" y="12776"/>
                </a:lnTo>
                <a:lnTo>
                  <a:pt x="300113" y="10706"/>
                </a:lnTo>
                <a:lnTo>
                  <a:pt x="298843" y="10172"/>
                </a:lnTo>
                <a:lnTo>
                  <a:pt x="295770" y="10172"/>
                </a:lnTo>
                <a:lnTo>
                  <a:pt x="294449" y="10706"/>
                </a:lnTo>
                <a:lnTo>
                  <a:pt x="292277" y="12776"/>
                </a:lnTo>
                <a:lnTo>
                  <a:pt x="291744" y="14058"/>
                </a:lnTo>
                <a:lnTo>
                  <a:pt x="291744" y="17094"/>
                </a:lnTo>
                <a:lnTo>
                  <a:pt x="292290" y="18389"/>
                </a:lnTo>
                <a:lnTo>
                  <a:pt x="294500" y="20548"/>
                </a:lnTo>
                <a:lnTo>
                  <a:pt x="295808" y="21094"/>
                </a:lnTo>
                <a:lnTo>
                  <a:pt x="298792" y="21094"/>
                </a:lnTo>
                <a:lnTo>
                  <a:pt x="300062" y="20548"/>
                </a:lnTo>
                <a:lnTo>
                  <a:pt x="302196" y="18389"/>
                </a:lnTo>
                <a:lnTo>
                  <a:pt x="302729" y="17094"/>
                </a:lnTo>
                <a:lnTo>
                  <a:pt x="302729" y="14058"/>
                </a:lnTo>
                <a:close/>
              </a:path>
              <a:path w="483870" h="80644">
                <a:moveTo>
                  <a:pt x="308864" y="76796"/>
                </a:moveTo>
                <a:lnTo>
                  <a:pt x="306031" y="76796"/>
                </a:lnTo>
                <a:lnTo>
                  <a:pt x="304088" y="76390"/>
                </a:lnTo>
                <a:lnTo>
                  <a:pt x="301967" y="74752"/>
                </a:lnTo>
                <a:lnTo>
                  <a:pt x="301447" y="73152"/>
                </a:lnTo>
                <a:lnTo>
                  <a:pt x="301434" y="33185"/>
                </a:lnTo>
                <a:lnTo>
                  <a:pt x="299288" y="33185"/>
                </a:lnTo>
                <a:lnTo>
                  <a:pt x="284505" y="34531"/>
                </a:lnTo>
                <a:lnTo>
                  <a:pt x="284505" y="36614"/>
                </a:lnTo>
                <a:lnTo>
                  <a:pt x="288226" y="36614"/>
                </a:lnTo>
                <a:lnTo>
                  <a:pt x="290563" y="37045"/>
                </a:lnTo>
                <a:lnTo>
                  <a:pt x="292430" y="38773"/>
                </a:lnTo>
                <a:lnTo>
                  <a:pt x="292912" y="40551"/>
                </a:lnTo>
                <a:lnTo>
                  <a:pt x="292912" y="73152"/>
                </a:lnTo>
                <a:lnTo>
                  <a:pt x="292392" y="74803"/>
                </a:lnTo>
                <a:lnTo>
                  <a:pt x="290347" y="76390"/>
                </a:lnTo>
                <a:lnTo>
                  <a:pt x="288061" y="76796"/>
                </a:lnTo>
                <a:lnTo>
                  <a:pt x="284505" y="76796"/>
                </a:lnTo>
                <a:lnTo>
                  <a:pt x="284505" y="78879"/>
                </a:lnTo>
                <a:lnTo>
                  <a:pt x="308864" y="78879"/>
                </a:lnTo>
                <a:lnTo>
                  <a:pt x="308864" y="76796"/>
                </a:lnTo>
                <a:close/>
              </a:path>
              <a:path w="483870" h="80644">
                <a:moveTo>
                  <a:pt x="391274" y="71208"/>
                </a:moveTo>
                <a:lnTo>
                  <a:pt x="389128" y="71208"/>
                </a:lnTo>
                <a:lnTo>
                  <a:pt x="388531" y="73113"/>
                </a:lnTo>
                <a:lnTo>
                  <a:pt x="388124" y="74129"/>
                </a:lnTo>
                <a:lnTo>
                  <a:pt x="387311" y="75234"/>
                </a:lnTo>
                <a:lnTo>
                  <a:pt x="386778" y="75501"/>
                </a:lnTo>
                <a:lnTo>
                  <a:pt x="385140" y="75501"/>
                </a:lnTo>
                <a:lnTo>
                  <a:pt x="384479" y="75031"/>
                </a:lnTo>
                <a:lnTo>
                  <a:pt x="384098" y="73977"/>
                </a:lnTo>
                <a:lnTo>
                  <a:pt x="383781" y="73113"/>
                </a:lnTo>
                <a:lnTo>
                  <a:pt x="383641" y="71729"/>
                </a:lnTo>
                <a:lnTo>
                  <a:pt x="383603" y="54775"/>
                </a:lnTo>
                <a:lnTo>
                  <a:pt x="383603" y="44386"/>
                </a:lnTo>
                <a:lnTo>
                  <a:pt x="382117" y="40386"/>
                </a:lnTo>
                <a:lnTo>
                  <a:pt x="379564" y="37909"/>
                </a:lnTo>
                <a:lnTo>
                  <a:pt x="376186" y="34620"/>
                </a:lnTo>
                <a:lnTo>
                  <a:pt x="372313" y="33185"/>
                </a:lnTo>
                <a:lnTo>
                  <a:pt x="363486" y="33185"/>
                </a:lnTo>
                <a:lnTo>
                  <a:pt x="359956" y="34429"/>
                </a:lnTo>
                <a:lnTo>
                  <a:pt x="353949" y="39420"/>
                </a:lnTo>
                <a:lnTo>
                  <a:pt x="351993" y="42735"/>
                </a:lnTo>
                <a:lnTo>
                  <a:pt x="351091" y="46863"/>
                </a:lnTo>
                <a:lnTo>
                  <a:pt x="353364" y="47472"/>
                </a:lnTo>
                <a:lnTo>
                  <a:pt x="354228" y="44526"/>
                </a:lnTo>
                <a:lnTo>
                  <a:pt x="355714" y="42202"/>
                </a:lnTo>
                <a:lnTo>
                  <a:pt x="359968" y="38760"/>
                </a:lnTo>
                <a:lnTo>
                  <a:pt x="362407" y="37909"/>
                </a:lnTo>
                <a:lnTo>
                  <a:pt x="368173" y="37909"/>
                </a:lnTo>
                <a:lnTo>
                  <a:pt x="370573" y="38887"/>
                </a:lnTo>
                <a:lnTo>
                  <a:pt x="374180" y="42862"/>
                </a:lnTo>
                <a:lnTo>
                  <a:pt x="375081" y="45478"/>
                </a:lnTo>
                <a:lnTo>
                  <a:pt x="375081" y="52019"/>
                </a:lnTo>
                <a:lnTo>
                  <a:pt x="375081" y="54775"/>
                </a:lnTo>
                <a:lnTo>
                  <a:pt x="375081" y="69862"/>
                </a:lnTo>
                <a:lnTo>
                  <a:pt x="374294" y="71462"/>
                </a:lnTo>
                <a:lnTo>
                  <a:pt x="372999" y="72796"/>
                </a:lnTo>
                <a:lnTo>
                  <a:pt x="369316" y="74968"/>
                </a:lnTo>
                <a:lnTo>
                  <a:pt x="367550" y="75501"/>
                </a:lnTo>
                <a:lnTo>
                  <a:pt x="364045" y="75501"/>
                </a:lnTo>
                <a:lnTo>
                  <a:pt x="362445" y="74701"/>
                </a:lnTo>
                <a:lnTo>
                  <a:pt x="359791" y="71462"/>
                </a:lnTo>
                <a:lnTo>
                  <a:pt x="359232" y="69862"/>
                </a:lnTo>
                <a:lnTo>
                  <a:pt x="359130" y="64820"/>
                </a:lnTo>
                <a:lnTo>
                  <a:pt x="359765" y="62776"/>
                </a:lnTo>
                <a:lnTo>
                  <a:pt x="362242" y="59817"/>
                </a:lnTo>
                <a:lnTo>
                  <a:pt x="365099" y="58318"/>
                </a:lnTo>
                <a:lnTo>
                  <a:pt x="371970" y="55981"/>
                </a:lnTo>
                <a:lnTo>
                  <a:pt x="373811" y="55308"/>
                </a:lnTo>
                <a:lnTo>
                  <a:pt x="375081" y="54775"/>
                </a:lnTo>
                <a:lnTo>
                  <a:pt x="375081" y="52019"/>
                </a:lnTo>
                <a:lnTo>
                  <a:pt x="373646" y="52832"/>
                </a:lnTo>
                <a:lnTo>
                  <a:pt x="370865" y="53809"/>
                </a:lnTo>
                <a:lnTo>
                  <a:pt x="360146" y="56807"/>
                </a:lnTo>
                <a:lnTo>
                  <a:pt x="355790" y="58737"/>
                </a:lnTo>
                <a:lnTo>
                  <a:pt x="351485" y="62801"/>
                </a:lnTo>
                <a:lnTo>
                  <a:pt x="350418" y="65354"/>
                </a:lnTo>
                <a:lnTo>
                  <a:pt x="350418" y="71729"/>
                </a:lnTo>
                <a:lnTo>
                  <a:pt x="351663" y="74523"/>
                </a:lnTo>
                <a:lnTo>
                  <a:pt x="356654" y="79133"/>
                </a:lnTo>
                <a:lnTo>
                  <a:pt x="359638" y="80289"/>
                </a:lnTo>
                <a:lnTo>
                  <a:pt x="365442" y="80289"/>
                </a:lnTo>
                <a:lnTo>
                  <a:pt x="367474" y="79844"/>
                </a:lnTo>
                <a:lnTo>
                  <a:pt x="370916" y="78041"/>
                </a:lnTo>
                <a:lnTo>
                  <a:pt x="372872" y="76390"/>
                </a:lnTo>
                <a:lnTo>
                  <a:pt x="373684" y="75501"/>
                </a:lnTo>
                <a:lnTo>
                  <a:pt x="375081" y="73977"/>
                </a:lnTo>
                <a:lnTo>
                  <a:pt x="376466" y="78181"/>
                </a:lnTo>
                <a:lnTo>
                  <a:pt x="378980" y="80289"/>
                </a:lnTo>
                <a:lnTo>
                  <a:pt x="385114" y="80289"/>
                </a:lnTo>
                <a:lnTo>
                  <a:pt x="387134" y="79476"/>
                </a:lnTo>
                <a:lnTo>
                  <a:pt x="390207" y="76200"/>
                </a:lnTo>
                <a:lnTo>
                  <a:pt x="390474" y="75501"/>
                </a:lnTo>
                <a:lnTo>
                  <a:pt x="391020" y="74129"/>
                </a:lnTo>
                <a:lnTo>
                  <a:pt x="391147" y="72974"/>
                </a:lnTo>
                <a:lnTo>
                  <a:pt x="391274" y="71208"/>
                </a:lnTo>
                <a:close/>
              </a:path>
              <a:path w="483870" h="80644">
                <a:moveTo>
                  <a:pt x="483616" y="76796"/>
                </a:moveTo>
                <a:lnTo>
                  <a:pt x="480631" y="76796"/>
                </a:lnTo>
                <a:lnTo>
                  <a:pt x="478637" y="76301"/>
                </a:lnTo>
                <a:lnTo>
                  <a:pt x="476580" y="74345"/>
                </a:lnTo>
                <a:lnTo>
                  <a:pt x="476072" y="72313"/>
                </a:lnTo>
                <a:lnTo>
                  <a:pt x="476072" y="44361"/>
                </a:lnTo>
                <a:lnTo>
                  <a:pt x="474637" y="40500"/>
                </a:lnTo>
                <a:lnTo>
                  <a:pt x="468909" y="34645"/>
                </a:lnTo>
                <a:lnTo>
                  <a:pt x="465340" y="33185"/>
                </a:lnTo>
                <a:lnTo>
                  <a:pt x="455523" y="33185"/>
                </a:lnTo>
                <a:lnTo>
                  <a:pt x="450164" y="36144"/>
                </a:lnTo>
                <a:lnTo>
                  <a:pt x="444969" y="42075"/>
                </a:lnTo>
                <a:lnTo>
                  <a:pt x="444969" y="33185"/>
                </a:lnTo>
                <a:lnTo>
                  <a:pt x="442823" y="33185"/>
                </a:lnTo>
                <a:lnTo>
                  <a:pt x="428955" y="34531"/>
                </a:lnTo>
                <a:lnTo>
                  <a:pt x="428955" y="36614"/>
                </a:lnTo>
                <a:lnTo>
                  <a:pt x="432028" y="36614"/>
                </a:lnTo>
                <a:lnTo>
                  <a:pt x="434035" y="37045"/>
                </a:lnTo>
                <a:lnTo>
                  <a:pt x="435914" y="38722"/>
                </a:lnTo>
                <a:lnTo>
                  <a:pt x="436384" y="40474"/>
                </a:lnTo>
                <a:lnTo>
                  <a:pt x="436384" y="71780"/>
                </a:lnTo>
                <a:lnTo>
                  <a:pt x="435991" y="74079"/>
                </a:lnTo>
                <a:lnTo>
                  <a:pt x="434441" y="76250"/>
                </a:lnTo>
                <a:lnTo>
                  <a:pt x="432358" y="76796"/>
                </a:lnTo>
                <a:lnTo>
                  <a:pt x="428955" y="76796"/>
                </a:lnTo>
                <a:lnTo>
                  <a:pt x="428955" y="78879"/>
                </a:lnTo>
                <a:lnTo>
                  <a:pt x="452399" y="78879"/>
                </a:lnTo>
                <a:lnTo>
                  <a:pt x="452399" y="76796"/>
                </a:lnTo>
                <a:lnTo>
                  <a:pt x="449351" y="76796"/>
                </a:lnTo>
                <a:lnTo>
                  <a:pt x="447344" y="76301"/>
                </a:lnTo>
                <a:lnTo>
                  <a:pt x="445452" y="74295"/>
                </a:lnTo>
                <a:lnTo>
                  <a:pt x="444969" y="71945"/>
                </a:lnTo>
                <a:lnTo>
                  <a:pt x="444969" y="46494"/>
                </a:lnTo>
                <a:lnTo>
                  <a:pt x="449224" y="40690"/>
                </a:lnTo>
                <a:lnTo>
                  <a:pt x="453440" y="37782"/>
                </a:lnTo>
                <a:lnTo>
                  <a:pt x="460514" y="37782"/>
                </a:lnTo>
                <a:lnTo>
                  <a:pt x="462889" y="38709"/>
                </a:lnTo>
                <a:lnTo>
                  <a:pt x="466610" y="42392"/>
                </a:lnTo>
                <a:lnTo>
                  <a:pt x="467550" y="44869"/>
                </a:lnTo>
                <a:lnTo>
                  <a:pt x="467550" y="73431"/>
                </a:lnTo>
                <a:lnTo>
                  <a:pt x="467004" y="74904"/>
                </a:lnTo>
                <a:lnTo>
                  <a:pt x="464832" y="76415"/>
                </a:lnTo>
                <a:lnTo>
                  <a:pt x="462826" y="76796"/>
                </a:lnTo>
                <a:lnTo>
                  <a:pt x="459879" y="76796"/>
                </a:lnTo>
                <a:lnTo>
                  <a:pt x="459879" y="78879"/>
                </a:lnTo>
                <a:lnTo>
                  <a:pt x="483616" y="78879"/>
                </a:lnTo>
                <a:lnTo>
                  <a:pt x="483616" y="76796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69160" y="1189690"/>
            <a:ext cx="771526" cy="60973"/>
          </a:xfrm>
          <a:prstGeom prst="rect">
            <a:avLst/>
          </a:prstGeom>
        </p:spPr>
      </p:pic>
      <p:grpSp>
        <p:nvGrpSpPr>
          <p:cNvPr id="10" name="object 10"/>
          <p:cNvGrpSpPr/>
          <p:nvPr/>
        </p:nvGrpSpPr>
        <p:grpSpPr>
          <a:xfrm>
            <a:off x="2821321" y="1094271"/>
            <a:ext cx="2101850" cy="21590"/>
            <a:chOff x="2821321" y="1094271"/>
            <a:chExt cx="2101850" cy="21590"/>
          </a:xfrm>
        </p:grpSpPr>
        <p:sp>
          <p:nvSpPr>
            <p:cNvPr id="11" name="object 11"/>
            <p:cNvSpPr/>
            <p:nvPr/>
          </p:nvSpPr>
          <p:spPr>
            <a:xfrm>
              <a:off x="2821321" y="1104552"/>
              <a:ext cx="2101850" cy="0"/>
            </a:xfrm>
            <a:custGeom>
              <a:avLst/>
              <a:gdLst/>
              <a:ahLst/>
              <a:cxnLst/>
              <a:rect l="l" t="t" r="r" b="b"/>
              <a:pathLst>
                <a:path w="2101850">
                  <a:moveTo>
                    <a:pt x="0" y="0"/>
                  </a:moveTo>
                  <a:lnTo>
                    <a:pt x="2101684" y="0"/>
                  </a:lnTo>
                </a:path>
              </a:pathLst>
            </a:custGeom>
            <a:ln w="317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728434" y="1094271"/>
              <a:ext cx="104775" cy="21590"/>
            </a:xfrm>
            <a:custGeom>
              <a:avLst/>
              <a:gdLst/>
              <a:ahLst/>
              <a:cxnLst/>
              <a:rect l="l" t="t" r="r" b="b"/>
              <a:pathLst>
                <a:path w="104775" h="21590">
                  <a:moveTo>
                    <a:pt x="91401" y="0"/>
                  </a:moveTo>
                  <a:lnTo>
                    <a:pt x="0" y="0"/>
                  </a:lnTo>
                  <a:lnTo>
                    <a:pt x="13246" y="21107"/>
                  </a:lnTo>
                  <a:lnTo>
                    <a:pt x="104648" y="21107"/>
                  </a:lnTo>
                  <a:lnTo>
                    <a:pt x="91401" y="0"/>
                  </a:lnTo>
                  <a:close/>
                </a:path>
              </a:pathLst>
            </a:custGeom>
            <a:solidFill>
              <a:srgbClr val="0067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819837" y="1094271"/>
              <a:ext cx="104775" cy="21590"/>
            </a:xfrm>
            <a:custGeom>
              <a:avLst/>
              <a:gdLst/>
              <a:ahLst/>
              <a:cxnLst/>
              <a:rect l="l" t="t" r="r" b="b"/>
              <a:pathLst>
                <a:path w="104775" h="21590">
                  <a:moveTo>
                    <a:pt x="91401" y="0"/>
                  </a:moveTo>
                  <a:lnTo>
                    <a:pt x="0" y="0"/>
                  </a:lnTo>
                  <a:lnTo>
                    <a:pt x="13246" y="21107"/>
                  </a:lnTo>
                  <a:lnTo>
                    <a:pt x="104648" y="21107"/>
                  </a:lnTo>
                  <a:lnTo>
                    <a:pt x="9140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911240" y="1094271"/>
              <a:ext cx="104775" cy="21590"/>
            </a:xfrm>
            <a:custGeom>
              <a:avLst/>
              <a:gdLst/>
              <a:ahLst/>
              <a:cxnLst/>
              <a:rect l="l" t="t" r="r" b="b"/>
              <a:pathLst>
                <a:path w="104775" h="21590">
                  <a:moveTo>
                    <a:pt x="91401" y="0"/>
                  </a:moveTo>
                  <a:lnTo>
                    <a:pt x="0" y="0"/>
                  </a:lnTo>
                  <a:lnTo>
                    <a:pt x="13246" y="21107"/>
                  </a:lnTo>
                  <a:lnTo>
                    <a:pt x="104648" y="21107"/>
                  </a:lnTo>
                  <a:lnTo>
                    <a:pt x="91401" y="0"/>
                  </a:lnTo>
                  <a:close/>
                </a:path>
              </a:pathLst>
            </a:custGeom>
            <a:solidFill>
              <a:srgbClr val="BE1E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xfrm>
            <a:off x="1297934" y="9946996"/>
            <a:ext cx="5141595" cy="2292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30"/>
              </a:lnSpc>
            </a:pPr>
            <a:r>
              <a:rPr spc="-5" dirty="0"/>
              <a:t>Al</a:t>
            </a:r>
            <a:r>
              <a:rPr dirty="0"/>
              <a:t>l</a:t>
            </a:r>
            <a:r>
              <a:rPr spc="-5" dirty="0"/>
              <a:t> </a:t>
            </a:r>
            <a:r>
              <a:rPr dirty="0"/>
              <a:t>p</a:t>
            </a:r>
            <a:r>
              <a:rPr spc="35" dirty="0"/>
              <a:t>r</a:t>
            </a:r>
            <a:r>
              <a:rPr spc="-5" dirty="0"/>
              <a:t>ice</a:t>
            </a:r>
            <a:r>
              <a:rPr dirty="0"/>
              <a:t>s</a:t>
            </a:r>
            <a:r>
              <a:rPr spc="-5" dirty="0"/>
              <a:t> </a:t>
            </a:r>
            <a:r>
              <a:rPr dirty="0"/>
              <a:t>a</a:t>
            </a:r>
            <a:r>
              <a:rPr spc="-15" dirty="0"/>
              <a:t>r</a:t>
            </a:r>
            <a:r>
              <a:rPr dirty="0"/>
              <a:t>e</a:t>
            </a:r>
            <a:r>
              <a:rPr spc="-5" dirty="0"/>
              <a:t> i</a:t>
            </a:r>
            <a:r>
              <a:rPr dirty="0"/>
              <a:t>n</a:t>
            </a:r>
            <a:r>
              <a:rPr spc="-5" dirty="0"/>
              <a:t> </a:t>
            </a:r>
            <a:r>
              <a:rPr dirty="0"/>
              <a:t>Rupees and</a:t>
            </a:r>
            <a:r>
              <a:rPr spc="-5" dirty="0"/>
              <a:t> inclusi</a:t>
            </a:r>
            <a:r>
              <a:rPr spc="-30" dirty="0"/>
              <a:t>v</a:t>
            </a:r>
            <a:r>
              <a:rPr dirty="0"/>
              <a:t>e</a:t>
            </a:r>
            <a:r>
              <a:rPr spc="-5" dirty="0"/>
              <a:t> o</a:t>
            </a:r>
            <a:r>
              <a:rPr dirty="0"/>
              <a:t>f</a:t>
            </a:r>
            <a:r>
              <a:rPr spc="35" dirty="0"/>
              <a:t> </a:t>
            </a:r>
            <a:r>
              <a:rPr spc="-155" dirty="0"/>
              <a:t>V</a:t>
            </a:r>
            <a:r>
              <a:rPr spc="-100" dirty="0"/>
              <a:t>A</a:t>
            </a:r>
            <a:r>
              <a:rPr dirty="0"/>
              <a:t>T</a:t>
            </a:r>
            <a:r>
              <a:rPr spc="-5" dirty="0"/>
              <a:t> </a:t>
            </a:r>
            <a:r>
              <a:rPr dirty="0"/>
              <a:t>/</a:t>
            </a:r>
            <a:r>
              <a:rPr spc="-5" dirty="0"/>
              <a:t> </a:t>
            </a:r>
            <a:r>
              <a:rPr dirty="0"/>
              <a:t>Les p</a:t>
            </a:r>
            <a:r>
              <a:rPr spc="35" dirty="0"/>
              <a:t>r</a:t>
            </a:r>
            <a:r>
              <a:rPr spc="-5" dirty="0"/>
              <a:t>i</a:t>
            </a:r>
            <a:r>
              <a:rPr dirty="0"/>
              <a:t>x</a:t>
            </a:r>
            <a:r>
              <a:rPr spc="-5" dirty="0"/>
              <a:t> </a:t>
            </a:r>
            <a:r>
              <a:rPr dirty="0"/>
              <a:t>sont</a:t>
            </a:r>
            <a:r>
              <a:rPr spc="-5" dirty="0"/>
              <a:t> </a:t>
            </a:r>
            <a:r>
              <a:rPr dirty="0"/>
              <a:t>en</a:t>
            </a:r>
            <a:r>
              <a:rPr spc="-5" dirty="0"/>
              <a:t> </a:t>
            </a:r>
            <a:r>
              <a:rPr dirty="0"/>
              <a:t>Roupies et</a:t>
            </a:r>
            <a:r>
              <a:rPr spc="-5" dirty="0"/>
              <a:t> incluen</a:t>
            </a:r>
            <a:r>
              <a:rPr dirty="0"/>
              <a:t>t</a:t>
            </a:r>
            <a:r>
              <a:rPr spc="-5" dirty="0"/>
              <a:t> l</a:t>
            </a:r>
            <a:r>
              <a:rPr dirty="0"/>
              <a:t>a</a:t>
            </a:r>
            <a:r>
              <a:rPr spc="-170" dirty="0"/>
              <a:t> </a:t>
            </a:r>
            <a:r>
              <a:rPr spc="-5" dirty="0"/>
              <a:t>T</a:t>
            </a:r>
            <a:r>
              <a:rPr spc="-155" dirty="0"/>
              <a:t>V</a:t>
            </a:r>
            <a:r>
              <a:rPr dirty="0"/>
              <a:t>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16650" y="2785164"/>
            <a:ext cx="601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7480">
              <a:spcBef>
                <a:spcPts val="5"/>
              </a:spcBef>
            </a:pPr>
            <a:r>
              <a:rPr lang="en-US" sz="1400" b="1" dirty="0" err="1" smtClean="0">
                <a:solidFill>
                  <a:srgbClr val="414042"/>
                </a:solidFill>
                <a:latin typeface="Perpetua"/>
                <a:cs typeface="Perpetua"/>
              </a:rPr>
              <a:t>Rs</a:t>
            </a:r>
            <a:endParaRPr lang="en-US" sz="1400" b="1" dirty="0" smtClean="0">
              <a:solidFill>
                <a:srgbClr val="414042"/>
              </a:solidFill>
              <a:latin typeface="Perpetua"/>
              <a:cs typeface="Perpetua"/>
            </a:endParaRPr>
          </a:p>
          <a:p>
            <a:pPr marL="157480">
              <a:spcBef>
                <a:spcPts val="5"/>
              </a:spcBef>
            </a:pPr>
            <a:r>
              <a:rPr lang="en-US" sz="1400" b="1" dirty="0" smtClean="0">
                <a:solidFill>
                  <a:srgbClr val="414042"/>
                </a:solidFill>
                <a:latin typeface="Perpetua"/>
                <a:cs typeface="Perpetua"/>
              </a:rPr>
              <a:t>NR</a:t>
            </a:r>
            <a:endParaRPr lang="en-US" sz="1400" b="1" dirty="0">
              <a:solidFill>
                <a:srgbClr val="414042"/>
              </a:solidFill>
              <a:latin typeface="Perpetua"/>
              <a:cs typeface="Perpetu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23262" y="10332394"/>
            <a:ext cx="193323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">
              <a:lnSpc>
                <a:spcPts val="1235"/>
              </a:lnSpc>
            </a:pPr>
            <a:r>
              <a:rPr lang="en-US" sz="1400" dirty="0">
                <a:latin typeface="Perpetua"/>
                <a:cs typeface="Perpetua"/>
              </a:rPr>
              <a:t>Version </a:t>
            </a:r>
            <a:r>
              <a:rPr lang="en-US" sz="1400" dirty="0" smtClean="0">
                <a:latin typeface="Perpetua"/>
                <a:cs typeface="Perpetua"/>
              </a:rPr>
              <a:t>Date : Dec 2023</a:t>
            </a:r>
            <a:endParaRPr lang="en-US" sz="1400" dirty="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99645"/>
              </p:ext>
            </p:extLst>
          </p:nvPr>
        </p:nvGraphicFramePr>
        <p:xfrm>
          <a:off x="641225" y="1511323"/>
          <a:ext cx="6290939" cy="90214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90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7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3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9095">
                <a:tc>
                  <a:txBody>
                    <a:bodyPr/>
                    <a:lstStyle/>
                    <a:p>
                      <a:pPr marL="2531745">
                        <a:lnSpc>
                          <a:spcPts val="1630"/>
                        </a:lnSpc>
                      </a:pPr>
                      <a:r>
                        <a:rPr sz="1600" b="1" spc="-5" dirty="0">
                          <a:solidFill>
                            <a:srgbClr val="414042"/>
                          </a:solidFill>
                          <a:latin typeface="Perpetua"/>
                          <a:cs typeface="Perpetua"/>
                        </a:rPr>
                        <a:t>DINNER</a:t>
                      </a:r>
                      <a:r>
                        <a:rPr sz="1600" b="1" spc="-35" dirty="0">
                          <a:solidFill>
                            <a:srgbClr val="414042"/>
                          </a:solidFill>
                          <a:latin typeface="Perpetua"/>
                          <a:cs typeface="Perpetua"/>
                        </a:rPr>
                        <a:t> </a:t>
                      </a:r>
                      <a:r>
                        <a:rPr sz="1600" b="1" dirty="0">
                          <a:solidFill>
                            <a:srgbClr val="414042"/>
                          </a:solidFill>
                          <a:latin typeface="Perpetua"/>
                          <a:cs typeface="Perpetua"/>
                        </a:rPr>
                        <a:t>/</a:t>
                      </a:r>
                      <a:r>
                        <a:rPr sz="1600" b="1" spc="-25" dirty="0">
                          <a:solidFill>
                            <a:srgbClr val="414042"/>
                          </a:solidFill>
                          <a:latin typeface="Perpetua"/>
                          <a:cs typeface="Perpetua"/>
                        </a:rPr>
                        <a:t> </a:t>
                      </a:r>
                      <a:r>
                        <a:rPr sz="1600" dirty="0">
                          <a:solidFill>
                            <a:srgbClr val="414042"/>
                          </a:solidFill>
                          <a:latin typeface="Perpetua"/>
                          <a:cs typeface="Perpetua"/>
                        </a:rPr>
                        <a:t>DINER</a:t>
                      </a:r>
                      <a:endParaRPr sz="1600" dirty="0">
                        <a:latin typeface="Perpetua"/>
                        <a:cs typeface="Perpetu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2795905"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endParaRPr lang="en-US" sz="1400" b="1" spc="-5" dirty="0">
                        <a:solidFill>
                          <a:srgbClr val="414042"/>
                        </a:solidFill>
                        <a:latin typeface="Arial"/>
                        <a:cs typeface="Arial"/>
                      </a:endParaRPr>
                    </a:p>
                    <a:p>
                      <a:pPr marL="2795905"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r>
                        <a:rPr sz="1400" b="1" spc="-5" dirty="0">
                          <a:solidFill>
                            <a:srgbClr val="414042"/>
                          </a:solidFill>
                          <a:latin typeface="Arial"/>
                          <a:cs typeface="Arial"/>
                        </a:rPr>
                        <a:t>DESSERTS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29539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2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lang="en-US" sz="1400" b="1" dirty="0" smtClean="0">
                          <a:solidFill>
                            <a:srgbClr val="414042"/>
                          </a:solidFill>
                          <a:latin typeface="Perpetua"/>
                          <a:cs typeface="Perpetua"/>
                        </a:rPr>
                        <a:t>             </a:t>
                      </a:r>
                      <a:r>
                        <a:rPr sz="1400" b="1" dirty="0" err="1" smtClean="0">
                          <a:solidFill>
                            <a:srgbClr val="414042"/>
                          </a:solidFill>
                          <a:latin typeface="Perpetua"/>
                          <a:cs typeface="Perpetua"/>
                        </a:rPr>
                        <a:t>Rs</a:t>
                      </a:r>
                      <a:endParaRPr sz="1400" dirty="0">
                        <a:latin typeface="Perpetua"/>
                        <a:cs typeface="Perpetua"/>
                      </a:endParaRPr>
                    </a:p>
                  </a:txBody>
                  <a:tcPr marL="0" marR="0" marT="8953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1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79375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7937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1345">
                <a:tc>
                  <a:txBody>
                    <a:bodyPr/>
                    <a:lstStyle/>
                    <a:p>
                      <a:r>
                        <a:rPr lang="en-GB" sz="1400" b="1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Caramelized banana pizza, </a:t>
                      </a:r>
                      <a:r>
                        <a:rPr lang="en-GB" sz="1400" b="1" kern="1200" spc="-55" dirty="0" err="1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chantily</a:t>
                      </a:r>
                      <a:r>
                        <a:rPr lang="en-GB" sz="1400" b="1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cream with </a:t>
                      </a:r>
                      <a:r>
                        <a:rPr lang="en-GB" sz="1400" b="1" kern="1200" spc="-55" dirty="0" err="1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praliné</a:t>
                      </a:r>
                      <a:r>
                        <a:rPr lang="en-GB" sz="1400" b="1" kern="1200" spc="-55" baseline="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</a:t>
                      </a:r>
                      <a:r>
                        <a:rPr lang="en-GB" sz="1400" b="1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crumble and almond ice cream    </a:t>
                      </a:r>
                      <a:endParaRPr lang="en-US" sz="1400" b="1" kern="1200" spc="-55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r>
                        <a:rPr lang="fr-FR" sz="1400" b="0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Pizza à la banane caramélisée, crème </a:t>
                      </a:r>
                      <a:r>
                        <a:rPr lang="fr-FR" sz="1400" b="0" kern="1200" spc="-55" dirty="0" err="1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chantily</a:t>
                      </a:r>
                      <a:r>
                        <a:rPr lang="fr-FR" sz="1400" b="0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au praliné et glace aux amandes</a:t>
                      </a:r>
                    </a:p>
                    <a:p>
                      <a:endParaRPr lang="en-US" sz="1400" b="0" kern="1200" spc="-55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r>
                        <a:rPr lang="en-GB" sz="1400" b="1" kern="1200" spc="-55" dirty="0" err="1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Matcha</a:t>
                      </a:r>
                      <a:r>
                        <a:rPr lang="en-GB" sz="1400" b="1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green tea tiramisu with mascarpone cream ,vanilla ice cream and</a:t>
                      </a:r>
                      <a:r>
                        <a:rPr lang="en-GB" sz="1400" b="1" kern="1200" spc="-55" baseline="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chocolate sauce</a:t>
                      </a:r>
                      <a:endParaRPr lang="en-US" sz="1400" b="1" kern="1200" spc="-55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r>
                        <a:rPr lang="fr-FR" sz="1400" b="0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Tiramisu au thé vert matcha, crème mascarpone ,</a:t>
                      </a:r>
                      <a:r>
                        <a:rPr lang="fr-FR" sz="1400" b="0" kern="1200" spc="-55" baseline="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</a:t>
                      </a:r>
                      <a:r>
                        <a:rPr lang="fr-FR" sz="1400" b="0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glace vanille et sauce chocolat</a:t>
                      </a:r>
                    </a:p>
                    <a:p>
                      <a:endParaRPr lang="en-US" sz="1400" b="0" kern="1200" spc="-55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r>
                        <a:rPr lang="en-GB" sz="1400" b="1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Crème </a:t>
                      </a:r>
                      <a:r>
                        <a:rPr lang="en-GB" sz="1400" b="1" kern="1200" spc="-55" dirty="0" err="1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brûlée</a:t>
                      </a:r>
                      <a:r>
                        <a:rPr lang="en-GB" sz="1400" b="1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tart, espresso, toffee,</a:t>
                      </a:r>
                      <a:r>
                        <a:rPr lang="en-GB" sz="1400" b="1" kern="1200" spc="-55" baseline="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</a:t>
                      </a:r>
                      <a:r>
                        <a:rPr lang="en-GB" sz="1400" b="1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Coffee ice cream with wild red fruit</a:t>
                      </a:r>
                      <a:endParaRPr lang="en-US" sz="1400" b="1" kern="1200" spc="-55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r>
                        <a:rPr lang="fr-FR" sz="1400" b="0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Tarte à la crème brûlée, </a:t>
                      </a:r>
                      <a:r>
                        <a:rPr lang="fr-FR" sz="1400" b="0" kern="1200" spc="-55" dirty="0" err="1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espresso</a:t>
                      </a:r>
                      <a:r>
                        <a:rPr lang="fr-FR" sz="1400" b="0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, toffee à</a:t>
                      </a:r>
                      <a:r>
                        <a:rPr lang="fr-FR" sz="1400" b="0" kern="1200" spc="-55" baseline="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la </a:t>
                      </a:r>
                      <a:r>
                        <a:rPr lang="fr-FR" sz="1400" b="0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glace café et fruits rouges sauvages</a:t>
                      </a:r>
                    </a:p>
                    <a:p>
                      <a:endParaRPr lang="en-US" sz="1400" b="1" kern="1200" spc="-55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Bitter Chocolate 55% Panna Cotta with chestnut cream and brownies Italian meringue</a:t>
                      </a:r>
                      <a:endParaRPr lang="en-US" sz="1400" b="1" kern="1200" spc="-55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r>
                        <a:rPr lang="fr-FR" sz="1400" b="0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Panna cotta chocolat amère 55%,crème de marron</a:t>
                      </a:r>
                      <a:r>
                        <a:rPr lang="fr-FR" sz="1400" b="0" kern="1200" spc="-55" baseline="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et</a:t>
                      </a:r>
                      <a:r>
                        <a:rPr lang="fr-FR" sz="1400" b="0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brownies meringue Italienne</a:t>
                      </a:r>
                      <a:endParaRPr lang="en-US" sz="1400" b="0" kern="1200" spc="-55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r>
                        <a:rPr lang="en-GB" sz="1400" b="1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</a:t>
                      </a:r>
                      <a:endParaRPr lang="en-US" sz="1400" b="1" kern="1200" spc="-55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r>
                        <a:rPr lang="fr-FR" sz="1400" b="1" kern="1200" spc="-55" dirty="0" err="1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Seasonal</a:t>
                      </a:r>
                      <a:r>
                        <a:rPr lang="fr-FR" sz="1400" b="1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local </a:t>
                      </a:r>
                      <a:r>
                        <a:rPr lang="fr-FR" sz="1400" b="1" kern="1200" spc="-55" dirty="0" err="1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market</a:t>
                      </a:r>
                      <a:r>
                        <a:rPr lang="fr-FR" sz="1400" b="1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fruits and </a:t>
                      </a:r>
                      <a:r>
                        <a:rPr lang="fr-FR" sz="1400" b="1" kern="1200" spc="-55" dirty="0" err="1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tamarind</a:t>
                      </a:r>
                      <a:r>
                        <a:rPr lang="fr-FR" sz="1400" b="1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sorbet</a:t>
                      </a:r>
                      <a:endParaRPr lang="en-US" sz="1400" b="1" kern="1200" spc="-55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r>
                        <a:rPr lang="fr-FR" sz="1400" b="0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Fruits de saison du marché local et sorbet au tamarin</a:t>
                      </a:r>
                    </a:p>
                    <a:p>
                      <a:endParaRPr lang="en-US" sz="1400" b="1" kern="1200" spc="-55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r>
                        <a:rPr lang="en-GB" sz="1400" b="1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Choice of ice cream with gluten free biscuit 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1200" spc="-55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Palais de glace à votre choix et</a:t>
                      </a:r>
                      <a:r>
                        <a:rPr lang="fr-FR" sz="1400" b="0" kern="1200" spc="-55" baseline="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biscuit sans gluten</a:t>
                      </a:r>
                      <a:endParaRPr lang="en-US" sz="1400" b="0" kern="1200" spc="-55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endParaRPr sz="1400" dirty="0">
                        <a:latin typeface="Perpetua"/>
                        <a:cs typeface="Perpetua"/>
                      </a:endParaRPr>
                    </a:p>
                  </a:txBody>
                  <a:tcPr marL="0" marR="0" marT="79375" marB="0"/>
                </a:tc>
                <a:tc>
                  <a:txBody>
                    <a:bodyPr/>
                    <a:lstStyle/>
                    <a:p>
                      <a:pPr marR="35560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endParaRPr sz="1300" dirty="0">
                        <a:latin typeface="Perpetua"/>
                        <a:cs typeface="Perpetua"/>
                      </a:endParaRPr>
                    </a:p>
                  </a:txBody>
                  <a:tcPr marL="0" marR="0" marT="79375" marB="0"/>
                </a:tc>
                <a:tc>
                  <a:txBody>
                    <a:bodyPr/>
                    <a:lstStyle/>
                    <a:p>
                      <a:pPr marL="31750" algn="r">
                        <a:lnSpc>
                          <a:spcPts val="1465"/>
                        </a:lnSpc>
                        <a:spcBef>
                          <a:spcPts val="625"/>
                        </a:spcBef>
                      </a:pPr>
                      <a:r>
                        <a:rPr lang="en-US" sz="1300" b="1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      625</a:t>
                      </a:r>
                    </a:p>
                    <a:p>
                      <a:pPr marL="31750" algn="r">
                        <a:lnSpc>
                          <a:spcPts val="1465"/>
                        </a:lnSpc>
                        <a:spcBef>
                          <a:spcPts val="625"/>
                        </a:spcBef>
                      </a:pPr>
                      <a:endParaRPr lang="en-US" sz="1300" b="1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1750" algn="r">
                        <a:lnSpc>
                          <a:spcPts val="1465"/>
                        </a:lnSpc>
                        <a:spcBef>
                          <a:spcPts val="625"/>
                        </a:spcBef>
                      </a:pPr>
                      <a:r>
                        <a:rPr lang="en-US" sz="1300" b="1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     </a:t>
                      </a:r>
                    </a:p>
                    <a:p>
                      <a:pPr marL="31750" algn="r">
                        <a:lnSpc>
                          <a:spcPts val="1465"/>
                        </a:lnSpc>
                        <a:spcBef>
                          <a:spcPts val="625"/>
                        </a:spcBef>
                      </a:pPr>
                      <a:r>
                        <a:rPr lang="en-US" sz="1300" b="1" baseline="0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      </a:t>
                      </a:r>
                      <a:r>
                        <a:rPr lang="en-US" sz="1300" b="1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625</a:t>
                      </a:r>
                    </a:p>
                    <a:p>
                      <a:pPr marL="31750" algn="r">
                        <a:lnSpc>
                          <a:spcPts val="1465"/>
                        </a:lnSpc>
                        <a:spcBef>
                          <a:spcPts val="625"/>
                        </a:spcBef>
                      </a:pPr>
                      <a:endParaRPr lang="en-US" sz="1300" b="1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1750" algn="r">
                        <a:lnSpc>
                          <a:spcPts val="1465"/>
                        </a:lnSpc>
                        <a:spcBef>
                          <a:spcPts val="625"/>
                        </a:spcBef>
                      </a:pPr>
                      <a:endParaRPr lang="en-US" sz="1300" b="1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1750" algn="r">
                        <a:lnSpc>
                          <a:spcPts val="1465"/>
                        </a:lnSpc>
                        <a:spcBef>
                          <a:spcPts val="625"/>
                        </a:spcBef>
                      </a:pPr>
                      <a:r>
                        <a:rPr lang="en-US" sz="1300" b="1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       625</a:t>
                      </a:r>
                    </a:p>
                    <a:p>
                      <a:pPr marL="31750" algn="r">
                        <a:lnSpc>
                          <a:spcPts val="1465"/>
                        </a:lnSpc>
                        <a:spcBef>
                          <a:spcPts val="625"/>
                        </a:spcBef>
                      </a:pPr>
                      <a:endParaRPr lang="en-US" sz="1300" b="1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1750" algn="r">
                        <a:lnSpc>
                          <a:spcPts val="1465"/>
                        </a:lnSpc>
                        <a:spcBef>
                          <a:spcPts val="625"/>
                        </a:spcBef>
                      </a:pPr>
                      <a:endParaRPr lang="en-US" sz="1300" b="1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1750" algn="r">
                        <a:lnSpc>
                          <a:spcPts val="1465"/>
                        </a:lnSpc>
                        <a:spcBef>
                          <a:spcPts val="625"/>
                        </a:spcBef>
                      </a:pPr>
                      <a:r>
                        <a:rPr lang="en-US" sz="1300" b="1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        625</a:t>
                      </a:r>
                    </a:p>
                    <a:p>
                      <a:pPr marL="31750" algn="r">
                        <a:lnSpc>
                          <a:spcPts val="1465"/>
                        </a:lnSpc>
                        <a:spcBef>
                          <a:spcPts val="625"/>
                        </a:spcBef>
                      </a:pPr>
                      <a:endParaRPr lang="en-US" sz="1300" b="1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1750" algn="r">
                        <a:lnSpc>
                          <a:spcPts val="1465"/>
                        </a:lnSpc>
                        <a:spcBef>
                          <a:spcPts val="625"/>
                        </a:spcBef>
                      </a:pPr>
                      <a:endParaRPr lang="en-US" sz="1300" b="1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1750" algn="r">
                        <a:lnSpc>
                          <a:spcPts val="1465"/>
                        </a:lnSpc>
                        <a:spcBef>
                          <a:spcPts val="625"/>
                        </a:spcBef>
                      </a:pPr>
                      <a:r>
                        <a:rPr lang="en-US" sz="1300" b="1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625</a:t>
                      </a:r>
                    </a:p>
                    <a:p>
                      <a:pPr marL="31750" algn="r">
                        <a:lnSpc>
                          <a:spcPts val="1465"/>
                        </a:lnSpc>
                        <a:spcBef>
                          <a:spcPts val="625"/>
                        </a:spcBef>
                      </a:pPr>
                      <a:endParaRPr lang="en-US" sz="1300" b="1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1750" algn="r">
                        <a:lnSpc>
                          <a:spcPts val="1465"/>
                        </a:lnSpc>
                        <a:spcBef>
                          <a:spcPts val="625"/>
                        </a:spcBef>
                      </a:pPr>
                      <a:endParaRPr lang="en-US" sz="1300" b="1" dirty="0" smtClean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  <a:p>
                      <a:pPr marL="31750" algn="r">
                        <a:lnSpc>
                          <a:spcPts val="1465"/>
                        </a:lnSpc>
                        <a:spcBef>
                          <a:spcPts val="625"/>
                        </a:spcBef>
                      </a:pPr>
                      <a:r>
                        <a:rPr lang="en-US" sz="1300" b="1" dirty="0" smtClean="0">
                          <a:solidFill>
                            <a:srgbClr val="414042"/>
                          </a:solidFill>
                          <a:latin typeface="Perpetua"/>
                          <a:ea typeface="+mn-ea"/>
                          <a:cs typeface="Perpetua"/>
                        </a:rPr>
                        <a:t>625</a:t>
                      </a:r>
                    </a:p>
                  </a:txBody>
                  <a:tcPr marL="0" marR="0" marT="7937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2320">
                <a:tc>
                  <a:txBody>
                    <a:bodyPr/>
                    <a:lstStyle/>
                    <a:p>
                      <a:pPr marL="31750" marR="200660">
                        <a:lnSpc>
                          <a:spcPct val="91000"/>
                        </a:lnSpc>
                        <a:spcBef>
                          <a:spcPts val="705"/>
                        </a:spcBef>
                      </a:pPr>
                      <a:endParaRPr sz="1400" dirty="0">
                        <a:latin typeface="Perpetua"/>
                        <a:cs typeface="Perpetua"/>
                      </a:endParaRPr>
                    </a:p>
                  </a:txBody>
                  <a:tcPr marL="0" marR="0" marT="89535" marB="0"/>
                </a:tc>
                <a:tc>
                  <a:txBody>
                    <a:bodyPr/>
                    <a:lstStyle/>
                    <a:p>
                      <a:pPr marR="41910" algn="ct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endParaRPr sz="1300" dirty="0">
                        <a:latin typeface="Perpetua"/>
                        <a:cs typeface="Perpetua"/>
                      </a:endParaRPr>
                    </a:p>
                  </a:txBody>
                  <a:tcPr marL="0" marR="0" marT="71755" marB="0"/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endParaRPr sz="1300" dirty="0">
                        <a:latin typeface="Perpetua"/>
                        <a:cs typeface="Perpetua"/>
                      </a:endParaRPr>
                    </a:p>
                  </a:txBody>
                  <a:tcPr marL="0" marR="0" marT="7175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marL="31750">
                        <a:lnSpc>
                          <a:spcPts val="900"/>
                        </a:lnSpc>
                        <a:spcBef>
                          <a:spcPts val="565"/>
                        </a:spcBef>
                      </a:pPr>
                      <a:endParaRPr sz="1400" dirty="0">
                        <a:latin typeface="Perpetua"/>
                        <a:cs typeface="Perpetua"/>
                      </a:endParaRPr>
                    </a:p>
                  </a:txBody>
                  <a:tcPr marL="0" marR="0" marT="71755" marB="0"/>
                </a:tc>
                <a:tc>
                  <a:txBody>
                    <a:bodyPr/>
                    <a:lstStyle/>
                    <a:p>
                      <a:pPr marR="41910" algn="ct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endParaRPr lang="en-US" sz="1300" b="1" dirty="0" smtClean="0">
                        <a:solidFill>
                          <a:srgbClr val="414042"/>
                        </a:solidFill>
                        <a:latin typeface="Perpetua"/>
                        <a:cs typeface="Perpetua"/>
                      </a:endParaRPr>
                    </a:p>
                  </a:txBody>
                  <a:tcPr marL="0" marR="0" marT="71755" marB="0"/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endParaRPr sz="1300" dirty="0">
                        <a:latin typeface="Perpetua"/>
                        <a:cs typeface="Perpetua"/>
                      </a:endParaRPr>
                    </a:p>
                  </a:txBody>
                  <a:tcPr marL="0" marR="0" marT="7175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marL="31750">
                        <a:lnSpc>
                          <a:spcPts val="900"/>
                        </a:lnSpc>
                        <a:spcBef>
                          <a:spcPts val="565"/>
                        </a:spcBef>
                      </a:pPr>
                      <a:endParaRPr sz="1400" dirty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</a:txBody>
                  <a:tcPr marL="0" marR="0" marT="71755" marB="0"/>
                </a:tc>
                <a:tc>
                  <a:txBody>
                    <a:bodyPr/>
                    <a:lstStyle/>
                    <a:p>
                      <a:pPr marR="41910" algn="ct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endParaRPr sz="1300" dirty="0">
                        <a:latin typeface="Perpetua"/>
                        <a:cs typeface="Perpetua"/>
                      </a:endParaRPr>
                    </a:p>
                  </a:txBody>
                  <a:tcPr marL="0" marR="0" marT="71755" marB="0"/>
                </a:tc>
                <a:tc>
                  <a:txBody>
                    <a:bodyPr/>
                    <a:lstStyle/>
                    <a:p>
                      <a:pPr marL="33782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endParaRPr sz="1300" dirty="0">
                        <a:latin typeface="Perpetua"/>
                        <a:cs typeface="Perpetua"/>
                      </a:endParaRPr>
                    </a:p>
                  </a:txBody>
                  <a:tcPr marL="0" marR="0" marT="7175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4640">
                <a:tc>
                  <a:txBody>
                    <a:bodyPr/>
                    <a:lstStyle/>
                    <a:p>
                      <a:pPr marL="31750">
                        <a:lnSpc>
                          <a:spcPts val="900"/>
                        </a:lnSpc>
                        <a:spcBef>
                          <a:spcPts val="565"/>
                        </a:spcBef>
                      </a:pPr>
                      <a:endParaRPr lang="en-US" sz="1400" dirty="0">
                        <a:solidFill>
                          <a:srgbClr val="414042"/>
                        </a:solidFill>
                        <a:latin typeface="Perpetua"/>
                        <a:ea typeface="+mn-ea"/>
                        <a:cs typeface="Perpetua"/>
                      </a:endParaRPr>
                    </a:p>
                  </a:txBody>
                  <a:tcPr marL="0" marR="0" marT="71755" marB="0"/>
                </a:tc>
                <a:tc>
                  <a:txBody>
                    <a:bodyPr/>
                    <a:lstStyle/>
                    <a:p>
                      <a:pPr marR="41910" algn="ct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endParaRPr sz="1300" dirty="0">
                        <a:latin typeface="Perpetua"/>
                        <a:cs typeface="Perpetua"/>
                      </a:endParaRPr>
                    </a:p>
                  </a:txBody>
                  <a:tcPr marL="0" marR="0" marT="71755" marB="0"/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endParaRPr sz="1300" dirty="0">
                        <a:latin typeface="Perpetua"/>
                        <a:cs typeface="Perpetua"/>
                      </a:endParaRPr>
                    </a:p>
                  </a:txBody>
                  <a:tcPr marL="0" marR="0" marT="7175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0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3" name="object 3"/>
          <p:cNvGrpSpPr/>
          <p:nvPr/>
        </p:nvGrpSpPr>
        <p:grpSpPr>
          <a:xfrm>
            <a:off x="1950211" y="457206"/>
            <a:ext cx="3007360" cy="581660"/>
            <a:chOff x="1950211" y="457206"/>
            <a:chExt cx="3007360" cy="58166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50211" y="457206"/>
              <a:ext cx="3007291" cy="58126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695326" y="977522"/>
              <a:ext cx="74295" cy="27940"/>
            </a:xfrm>
            <a:custGeom>
              <a:avLst/>
              <a:gdLst/>
              <a:ahLst/>
              <a:cxnLst/>
              <a:rect l="l" t="t" r="r" b="b"/>
              <a:pathLst>
                <a:path w="74294" h="27940">
                  <a:moveTo>
                    <a:pt x="73606" y="22057"/>
                  </a:moveTo>
                  <a:lnTo>
                    <a:pt x="26161" y="22057"/>
                  </a:lnTo>
                  <a:lnTo>
                    <a:pt x="44919" y="23784"/>
                  </a:lnTo>
                  <a:lnTo>
                    <a:pt x="59448" y="26959"/>
                  </a:lnTo>
                  <a:lnTo>
                    <a:pt x="66357" y="27594"/>
                  </a:lnTo>
                  <a:lnTo>
                    <a:pt x="73825" y="23937"/>
                  </a:lnTo>
                  <a:lnTo>
                    <a:pt x="73606" y="22057"/>
                  </a:lnTo>
                  <a:close/>
                </a:path>
                <a:path w="74294" h="27940">
                  <a:moveTo>
                    <a:pt x="24078" y="0"/>
                  </a:moveTo>
                  <a:lnTo>
                    <a:pt x="12585" y="2124"/>
                  </a:lnTo>
                  <a:lnTo>
                    <a:pt x="5227" y="5811"/>
                  </a:lnTo>
                  <a:lnTo>
                    <a:pt x="2400" y="10322"/>
                  </a:lnTo>
                  <a:lnTo>
                    <a:pt x="0" y="16113"/>
                  </a:lnTo>
                  <a:lnTo>
                    <a:pt x="6946" y="22108"/>
                  </a:lnTo>
                  <a:lnTo>
                    <a:pt x="13855" y="22756"/>
                  </a:lnTo>
                  <a:lnTo>
                    <a:pt x="26161" y="22057"/>
                  </a:lnTo>
                  <a:lnTo>
                    <a:pt x="73606" y="22057"/>
                  </a:lnTo>
                  <a:lnTo>
                    <a:pt x="39306" y="175"/>
                  </a:lnTo>
                  <a:lnTo>
                    <a:pt x="24078" y="0"/>
                  </a:lnTo>
                  <a:close/>
                </a:path>
              </a:pathLst>
            </a:custGeom>
            <a:solidFill>
              <a:srgbClr val="4140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3228149" y="1170380"/>
            <a:ext cx="483870" cy="80645"/>
          </a:xfrm>
          <a:custGeom>
            <a:avLst/>
            <a:gdLst/>
            <a:ahLst/>
            <a:cxnLst/>
            <a:rect l="l" t="t" r="r" b="b"/>
            <a:pathLst>
              <a:path w="483870" h="80644">
                <a:moveTo>
                  <a:pt x="25895" y="6921"/>
                </a:moveTo>
                <a:lnTo>
                  <a:pt x="0" y="6921"/>
                </a:lnTo>
                <a:lnTo>
                  <a:pt x="0" y="9004"/>
                </a:lnTo>
                <a:lnTo>
                  <a:pt x="3200" y="9004"/>
                </a:lnTo>
                <a:lnTo>
                  <a:pt x="5359" y="9817"/>
                </a:lnTo>
                <a:lnTo>
                  <a:pt x="7607" y="13042"/>
                </a:lnTo>
                <a:lnTo>
                  <a:pt x="8166" y="16065"/>
                </a:lnTo>
                <a:lnTo>
                  <a:pt x="8166" y="69710"/>
                </a:lnTo>
                <a:lnTo>
                  <a:pt x="7594" y="72694"/>
                </a:lnTo>
                <a:lnTo>
                  <a:pt x="5295" y="75971"/>
                </a:lnTo>
                <a:lnTo>
                  <a:pt x="3149" y="76784"/>
                </a:lnTo>
                <a:lnTo>
                  <a:pt x="0" y="76784"/>
                </a:lnTo>
                <a:lnTo>
                  <a:pt x="0" y="78879"/>
                </a:lnTo>
                <a:lnTo>
                  <a:pt x="25895" y="78879"/>
                </a:lnTo>
                <a:lnTo>
                  <a:pt x="25895" y="76784"/>
                </a:lnTo>
                <a:lnTo>
                  <a:pt x="22821" y="76784"/>
                </a:lnTo>
                <a:lnTo>
                  <a:pt x="20701" y="75958"/>
                </a:lnTo>
                <a:lnTo>
                  <a:pt x="18326" y="72656"/>
                </a:lnTo>
                <a:lnTo>
                  <a:pt x="17741" y="69659"/>
                </a:lnTo>
                <a:lnTo>
                  <a:pt x="17741" y="16192"/>
                </a:lnTo>
                <a:lnTo>
                  <a:pt x="18326" y="13208"/>
                </a:lnTo>
                <a:lnTo>
                  <a:pt x="20701" y="9842"/>
                </a:lnTo>
                <a:lnTo>
                  <a:pt x="22821" y="9004"/>
                </a:lnTo>
                <a:lnTo>
                  <a:pt x="25895" y="9004"/>
                </a:lnTo>
                <a:lnTo>
                  <a:pt x="25895" y="6921"/>
                </a:lnTo>
                <a:close/>
              </a:path>
              <a:path w="483870" h="80644">
                <a:moveTo>
                  <a:pt x="101142" y="72872"/>
                </a:moveTo>
                <a:lnTo>
                  <a:pt x="99733" y="71208"/>
                </a:lnTo>
                <a:lnTo>
                  <a:pt x="97231" y="74079"/>
                </a:lnTo>
                <a:lnTo>
                  <a:pt x="94475" y="75501"/>
                </a:lnTo>
                <a:lnTo>
                  <a:pt x="88874" y="75501"/>
                </a:lnTo>
                <a:lnTo>
                  <a:pt x="86893" y="74701"/>
                </a:lnTo>
                <a:lnTo>
                  <a:pt x="84112" y="71462"/>
                </a:lnTo>
                <a:lnTo>
                  <a:pt x="83413" y="69176"/>
                </a:lnTo>
                <a:lnTo>
                  <a:pt x="83413" y="37541"/>
                </a:lnTo>
                <a:lnTo>
                  <a:pt x="98869" y="37541"/>
                </a:lnTo>
                <a:lnTo>
                  <a:pt x="98869" y="34277"/>
                </a:lnTo>
                <a:lnTo>
                  <a:pt x="83413" y="34277"/>
                </a:lnTo>
                <a:lnTo>
                  <a:pt x="83413" y="19316"/>
                </a:lnTo>
                <a:lnTo>
                  <a:pt x="81267" y="19316"/>
                </a:lnTo>
                <a:lnTo>
                  <a:pt x="77546" y="26962"/>
                </a:lnTo>
                <a:lnTo>
                  <a:pt x="72618" y="32321"/>
                </a:lnTo>
                <a:lnTo>
                  <a:pt x="66484" y="35394"/>
                </a:lnTo>
                <a:lnTo>
                  <a:pt x="66484" y="37541"/>
                </a:lnTo>
                <a:lnTo>
                  <a:pt x="74891" y="37541"/>
                </a:lnTo>
                <a:lnTo>
                  <a:pt x="74891" y="71145"/>
                </a:lnTo>
                <a:lnTo>
                  <a:pt x="76073" y="74269"/>
                </a:lnTo>
                <a:lnTo>
                  <a:pt x="80822" y="79082"/>
                </a:lnTo>
                <a:lnTo>
                  <a:pt x="83908" y="80289"/>
                </a:lnTo>
                <a:lnTo>
                  <a:pt x="92773" y="80289"/>
                </a:lnTo>
                <a:lnTo>
                  <a:pt x="97256" y="77825"/>
                </a:lnTo>
                <a:lnTo>
                  <a:pt x="101142" y="72872"/>
                </a:lnTo>
                <a:close/>
              </a:path>
              <a:path w="483870" h="80644">
                <a:moveTo>
                  <a:pt x="180911" y="71208"/>
                </a:moveTo>
                <a:lnTo>
                  <a:pt x="178765" y="71208"/>
                </a:lnTo>
                <a:lnTo>
                  <a:pt x="178168" y="73113"/>
                </a:lnTo>
                <a:lnTo>
                  <a:pt x="177761" y="74129"/>
                </a:lnTo>
                <a:lnTo>
                  <a:pt x="176949" y="75234"/>
                </a:lnTo>
                <a:lnTo>
                  <a:pt x="176415" y="75501"/>
                </a:lnTo>
                <a:lnTo>
                  <a:pt x="174777" y="75501"/>
                </a:lnTo>
                <a:lnTo>
                  <a:pt x="173240" y="54775"/>
                </a:lnTo>
                <a:lnTo>
                  <a:pt x="173240" y="44386"/>
                </a:lnTo>
                <a:lnTo>
                  <a:pt x="171767" y="40386"/>
                </a:lnTo>
                <a:lnTo>
                  <a:pt x="169214" y="37909"/>
                </a:lnTo>
                <a:lnTo>
                  <a:pt x="165836" y="34620"/>
                </a:lnTo>
                <a:lnTo>
                  <a:pt x="161950" y="33185"/>
                </a:lnTo>
                <a:lnTo>
                  <a:pt x="153123" y="33185"/>
                </a:lnTo>
                <a:lnTo>
                  <a:pt x="149593" y="34429"/>
                </a:lnTo>
                <a:lnTo>
                  <a:pt x="143586" y="39420"/>
                </a:lnTo>
                <a:lnTo>
                  <a:pt x="141630" y="42735"/>
                </a:lnTo>
                <a:lnTo>
                  <a:pt x="140728" y="46863"/>
                </a:lnTo>
                <a:lnTo>
                  <a:pt x="143002" y="47472"/>
                </a:lnTo>
                <a:lnTo>
                  <a:pt x="143865" y="44526"/>
                </a:lnTo>
                <a:lnTo>
                  <a:pt x="145351" y="42202"/>
                </a:lnTo>
                <a:lnTo>
                  <a:pt x="149606" y="38760"/>
                </a:lnTo>
                <a:lnTo>
                  <a:pt x="152044" y="37909"/>
                </a:lnTo>
                <a:lnTo>
                  <a:pt x="157810" y="37909"/>
                </a:lnTo>
                <a:lnTo>
                  <a:pt x="160210" y="38887"/>
                </a:lnTo>
                <a:lnTo>
                  <a:pt x="163817" y="42862"/>
                </a:lnTo>
                <a:lnTo>
                  <a:pt x="164719" y="45478"/>
                </a:lnTo>
                <a:lnTo>
                  <a:pt x="164719" y="52019"/>
                </a:lnTo>
                <a:lnTo>
                  <a:pt x="164719" y="54775"/>
                </a:lnTo>
                <a:lnTo>
                  <a:pt x="164719" y="69862"/>
                </a:lnTo>
                <a:lnTo>
                  <a:pt x="163944" y="71462"/>
                </a:lnTo>
                <a:lnTo>
                  <a:pt x="162636" y="72796"/>
                </a:lnTo>
                <a:lnTo>
                  <a:pt x="158953" y="74968"/>
                </a:lnTo>
                <a:lnTo>
                  <a:pt x="157187" y="75501"/>
                </a:lnTo>
                <a:lnTo>
                  <a:pt x="153682" y="75501"/>
                </a:lnTo>
                <a:lnTo>
                  <a:pt x="152095" y="74701"/>
                </a:lnTo>
                <a:lnTo>
                  <a:pt x="149428" y="71462"/>
                </a:lnTo>
                <a:lnTo>
                  <a:pt x="148869" y="69862"/>
                </a:lnTo>
                <a:lnTo>
                  <a:pt x="148767" y="64820"/>
                </a:lnTo>
                <a:lnTo>
                  <a:pt x="149402" y="62776"/>
                </a:lnTo>
                <a:lnTo>
                  <a:pt x="151879" y="59817"/>
                </a:lnTo>
                <a:lnTo>
                  <a:pt x="154736" y="58318"/>
                </a:lnTo>
                <a:lnTo>
                  <a:pt x="161607" y="55981"/>
                </a:lnTo>
                <a:lnTo>
                  <a:pt x="163449" y="55308"/>
                </a:lnTo>
                <a:lnTo>
                  <a:pt x="164719" y="54775"/>
                </a:lnTo>
                <a:lnTo>
                  <a:pt x="164719" y="52019"/>
                </a:lnTo>
                <a:lnTo>
                  <a:pt x="163283" y="52832"/>
                </a:lnTo>
                <a:lnTo>
                  <a:pt x="160502" y="53809"/>
                </a:lnTo>
                <a:lnTo>
                  <a:pt x="149783" y="56807"/>
                </a:lnTo>
                <a:lnTo>
                  <a:pt x="145427" y="58737"/>
                </a:lnTo>
                <a:lnTo>
                  <a:pt x="141122" y="62801"/>
                </a:lnTo>
                <a:lnTo>
                  <a:pt x="140055" y="65354"/>
                </a:lnTo>
                <a:lnTo>
                  <a:pt x="140055" y="71729"/>
                </a:lnTo>
                <a:lnTo>
                  <a:pt x="141300" y="74523"/>
                </a:lnTo>
                <a:lnTo>
                  <a:pt x="146291" y="79133"/>
                </a:lnTo>
                <a:lnTo>
                  <a:pt x="149275" y="80289"/>
                </a:lnTo>
                <a:lnTo>
                  <a:pt x="155079" y="80289"/>
                </a:lnTo>
                <a:lnTo>
                  <a:pt x="157111" y="79844"/>
                </a:lnTo>
                <a:lnTo>
                  <a:pt x="160553" y="78041"/>
                </a:lnTo>
                <a:lnTo>
                  <a:pt x="162509" y="76390"/>
                </a:lnTo>
                <a:lnTo>
                  <a:pt x="163322" y="75501"/>
                </a:lnTo>
                <a:lnTo>
                  <a:pt x="164719" y="73977"/>
                </a:lnTo>
                <a:lnTo>
                  <a:pt x="166103" y="78181"/>
                </a:lnTo>
                <a:lnTo>
                  <a:pt x="168617" y="80289"/>
                </a:lnTo>
                <a:lnTo>
                  <a:pt x="174752" y="80289"/>
                </a:lnTo>
                <a:lnTo>
                  <a:pt x="176771" y="79476"/>
                </a:lnTo>
                <a:lnTo>
                  <a:pt x="179844" y="76200"/>
                </a:lnTo>
                <a:lnTo>
                  <a:pt x="180111" y="75501"/>
                </a:lnTo>
                <a:lnTo>
                  <a:pt x="180657" y="74129"/>
                </a:lnTo>
                <a:lnTo>
                  <a:pt x="180784" y="72974"/>
                </a:lnTo>
                <a:lnTo>
                  <a:pt x="180911" y="71208"/>
                </a:lnTo>
                <a:close/>
              </a:path>
              <a:path w="483870" h="80644">
                <a:moveTo>
                  <a:pt x="245110" y="76796"/>
                </a:moveTo>
                <a:lnTo>
                  <a:pt x="243928" y="76796"/>
                </a:lnTo>
                <a:lnTo>
                  <a:pt x="241249" y="76796"/>
                </a:lnTo>
                <a:lnTo>
                  <a:pt x="239420" y="76365"/>
                </a:lnTo>
                <a:lnTo>
                  <a:pt x="237439" y="74599"/>
                </a:lnTo>
                <a:lnTo>
                  <a:pt x="236943" y="72948"/>
                </a:lnTo>
                <a:lnTo>
                  <a:pt x="236943" y="0"/>
                </a:lnTo>
                <a:lnTo>
                  <a:pt x="234861" y="0"/>
                </a:lnTo>
                <a:lnTo>
                  <a:pt x="219519" y="1524"/>
                </a:lnTo>
                <a:lnTo>
                  <a:pt x="219519" y="3619"/>
                </a:lnTo>
                <a:lnTo>
                  <a:pt x="224612" y="3619"/>
                </a:lnTo>
                <a:lnTo>
                  <a:pt x="226161" y="4051"/>
                </a:lnTo>
                <a:lnTo>
                  <a:pt x="227965" y="5816"/>
                </a:lnTo>
                <a:lnTo>
                  <a:pt x="228422" y="7404"/>
                </a:lnTo>
                <a:lnTo>
                  <a:pt x="228422" y="71628"/>
                </a:lnTo>
                <a:lnTo>
                  <a:pt x="228003" y="73825"/>
                </a:lnTo>
                <a:lnTo>
                  <a:pt x="226364" y="76200"/>
                </a:lnTo>
                <a:lnTo>
                  <a:pt x="224815" y="76796"/>
                </a:lnTo>
                <a:lnTo>
                  <a:pt x="220256" y="76796"/>
                </a:lnTo>
                <a:lnTo>
                  <a:pt x="220256" y="78879"/>
                </a:lnTo>
                <a:lnTo>
                  <a:pt x="245110" y="78879"/>
                </a:lnTo>
                <a:lnTo>
                  <a:pt x="245110" y="76796"/>
                </a:lnTo>
                <a:close/>
              </a:path>
              <a:path w="483870" h="80644">
                <a:moveTo>
                  <a:pt x="302729" y="14058"/>
                </a:moveTo>
                <a:lnTo>
                  <a:pt x="302209" y="12776"/>
                </a:lnTo>
                <a:lnTo>
                  <a:pt x="300126" y="10706"/>
                </a:lnTo>
                <a:lnTo>
                  <a:pt x="298856" y="10172"/>
                </a:lnTo>
                <a:lnTo>
                  <a:pt x="295783" y="10172"/>
                </a:lnTo>
                <a:lnTo>
                  <a:pt x="294462" y="10706"/>
                </a:lnTo>
                <a:lnTo>
                  <a:pt x="292290" y="12776"/>
                </a:lnTo>
                <a:lnTo>
                  <a:pt x="291757" y="14058"/>
                </a:lnTo>
                <a:lnTo>
                  <a:pt x="291757" y="17094"/>
                </a:lnTo>
                <a:lnTo>
                  <a:pt x="292303" y="18389"/>
                </a:lnTo>
                <a:lnTo>
                  <a:pt x="294513" y="20548"/>
                </a:lnTo>
                <a:lnTo>
                  <a:pt x="295821" y="21094"/>
                </a:lnTo>
                <a:lnTo>
                  <a:pt x="298805" y="21094"/>
                </a:lnTo>
                <a:lnTo>
                  <a:pt x="300075" y="20548"/>
                </a:lnTo>
                <a:lnTo>
                  <a:pt x="302209" y="18389"/>
                </a:lnTo>
                <a:lnTo>
                  <a:pt x="302729" y="17094"/>
                </a:lnTo>
                <a:lnTo>
                  <a:pt x="302729" y="14058"/>
                </a:lnTo>
                <a:close/>
              </a:path>
              <a:path w="483870" h="80644">
                <a:moveTo>
                  <a:pt x="308876" y="76796"/>
                </a:moveTo>
                <a:lnTo>
                  <a:pt x="306044" y="76796"/>
                </a:lnTo>
                <a:lnTo>
                  <a:pt x="304101" y="76390"/>
                </a:lnTo>
                <a:lnTo>
                  <a:pt x="301980" y="74752"/>
                </a:lnTo>
                <a:lnTo>
                  <a:pt x="301459" y="73152"/>
                </a:lnTo>
                <a:lnTo>
                  <a:pt x="301447" y="33185"/>
                </a:lnTo>
                <a:lnTo>
                  <a:pt x="299300" y="33185"/>
                </a:lnTo>
                <a:lnTo>
                  <a:pt x="284518" y="34531"/>
                </a:lnTo>
                <a:lnTo>
                  <a:pt x="284518" y="36614"/>
                </a:lnTo>
                <a:lnTo>
                  <a:pt x="288239" y="36614"/>
                </a:lnTo>
                <a:lnTo>
                  <a:pt x="290576" y="37045"/>
                </a:lnTo>
                <a:lnTo>
                  <a:pt x="292442" y="38773"/>
                </a:lnTo>
                <a:lnTo>
                  <a:pt x="292925" y="40551"/>
                </a:lnTo>
                <a:lnTo>
                  <a:pt x="292925" y="73152"/>
                </a:lnTo>
                <a:lnTo>
                  <a:pt x="292404" y="74803"/>
                </a:lnTo>
                <a:lnTo>
                  <a:pt x="290360" y="76390"/>
                </a:lnTo>
                <a:lnTo>
                  <a:pt x="288074" y="76796"/>
                </a:lnTo>
                <a:lnTo>
                  <a:pt x="284518" y="76796"/>
                </a:lnTo>
                <a:lnTo>
                  <a:pt x="284518" y="78879"/>
                </a:lnTo>
                <a:lnTo>
                  <a:pt x="308876" y="78879"/>
                </a:lnTo>
                <a:lnTo>
                  <a:pt x="308876" y="76796"/>
                </a:lnTo>
                <a:close/>
              </a:path>
              <a:path w="483870" h="80644">
                <a:moveTo>
                  <a:pt x="391274" y="71208"/>
                </a:moveTo>
                <a:lnTo>
                  <a:pt x="389128" y="71208"/>
                </a:lnTo>
                <a:lnTo>
                  <a:pt x="388543" y="73113"/>
                </a:lnTo>
                <a:lnTo>
                  <a:pt x="388124" y="74129"/>
                </a:lnTo>
                <a:lnTo>
                  <a:pt x="387311" y="75234"/>
                </a:lnTo>
                <a:lnTo>
                  <a:pt x="386778" y="75501"/>
                </a:lnTo>
                <a:lnTo>
                  <a:pt x="385140" y="75501"/>
                </a:lnTo>
                <a:lnTo>
                  <a:pt x="384479" y="75031"/>
                </a:lnTo>
                <a:lnTo>
                  <a:pt x="384098" y="73977"/>
                </a:lnTo>
                <a:lnTo>
                  <a:pt x="383781" y="73113"/>
                </a:lnTo>
                <a:lnTo>
                  <a:pt x="383654" y="71729"/>
                </a:lnTo>
                <a:lnTo>
                  <a:pt x="383603" y="54775"/>
                </a:lnTo>
                <a:lnTo>
                  <a:pt x="383603" y="44386"/>
                </a:lnTo>
                <a:lnTo>
                  <a:pt x="382117" y="40386"/>
                </a:lnTo>
                <a:lnTo>
                  <a:pt x="379577" y="37909"/>
                </a:lnTo>
                <a:lnTo>
                  <a:pt x="376186" y="34620"/>
                </a:lnTo>
                <a:lnTo>
                  <a:pt x="372313" y="33185"/>
                </a:lnTo>
                <a:lnTo>
                  <a:pt x="363486" y="33185"/>
                </a:lnTo>
                <a:lnTo>
                  <a:pt x="359956" y="34429"/>
                </a:lnTo>
                <a:lnTo>
                  <a:pt x="353949" y="39420"/>
                </a:lnTo>
                <a:lnTo>
                  <a:pt x="351993" y="42735"/>
                </a:lnTo>
                <a:lnTo>
                  <a:pt x="351091" y="46863"/>
                </a:lnTo>
                <a:lnTo>
                  <a:pt x="353364" y="47472"/>
                </a:lnTo>
                <a:lnTo>
                  <a:pt x="354228" y="44526"/>
                </a:lnTo>
                <a:lnTo>
                  <a:pt x="355714" y="42202"/>
                </a:lnTo>
                <a:lnTo>
                  <a:pt x="359968" y="38760"/>
                </a:lnTo>
                <a:lnTo>
                  <a:pt x="362407" y="37909"/>
                </a:lnTo>
                <a:lnTo>
                  <a:pt x="368173" y="37909"/>
                </a:lnTo>
                <a:lnTo>
                  <a:pt x="370573" y="38887"/>
                </a:lnTo>
                <a:lnTo>
                  <a:pt x="374180" y="42862"/>
                </a:lnTo>
                <a:lnTo>
                  <a:pt x="375081" y="45478"/>
                </a:lnTo>
                <a:lnTo>
                  <a:pt x="375081" y="52019"/>
                </a:lnTo>
                <a:lnTo>
                  <a:pt x="375081" y="54775"/>
                </a:lnTo>
                <a:lnTo>
                  <a:pt x="375081" y="69862"/>
                </a:lnTo>
                <a:lnTo>
                  <a:pt x="374294" y="71462"/>
                </a:lnTo>
                <a:lnTo>
                  <a:pt x="372999" y="72796"/>
                </a:lnTo>
                <a:lnTo>
                  <a:pt x="369316" y="74968"/>
                </a:lnTo>
                <a:lnTo>
                  <a:pt x="367550" y="75501"/>
                </a:lnTo>
                <a:lnTo>
                  <a:pt x="364045" y="75501"/>
                </a:lnTo>
                <a:lnTo>
                  <a:pt x="362445" y="74701"/>
                </a:lnTo>
                <a:lnTo>
                  <a:pt x="359791" y="71462"/>
                </a:lnTo>
                <a:lnTo>
                  <a:pt x="359244" y="69862"/>
                </a:lnTo>
                <a:lnTo>
                  <a:pt x="359130" y="64820"/>
                </a:lnTo>
                <a:lnTo>
                  <a:pt x="359778" y="62776"/>
                </a:lnTo>
                <a:lnTo>
                  <a:pt x="362242" y="59817"/>
                </a:lnTo>
                <a:lnTo>
                  <a:pt x="365099" y="58318"/>
                </a:lnTo>
                <a:lnTo>
                  <a:pt x="371970" y="55981"/>
                </a:lnTo>
                <a:lnTo>
                  <a:pt x="373811" y="55308"/>
                </a:lnTo>
                <a:lnTo>
                  <a:pt x="375081" y="54775"/>
                </a:lnTo>
                <a:lnTo>
                  <a:pt x="375081" y="52019"/>
                </a:lnTo>
                <a:lnTo>
                  <a:pt x="373646" y="52832"/>
                </a:lnTo>
                <a:lnTo>
                  <a:pt x="370865" y="53809"/>
                </a:lnTo>
                <a:lnTo>
                  <a:pt x="360146" y="56807"/>
                </a:lnTo>
                <a:lnTo>
                  <a:pt x="355790" y="58737"/>
                </a:lnTo>
                <a:lnTo>
                  <a:pt x="351497" y="62801"/>
                </a:lnTo>
                <a:lnTo>
                  <a:pt x="350418" y="65354"/>
                </a:lnTo>
                <a:lnTo>
                  <a:pt x="350418" y="71729"/>
                </a:lnTo>
                <a:lnTo>
                  <a:pt x="351663" y="74523"/>
                </a:lnTo>
                <a:lnTo>
                  <a:pt x="356654" y="79133"/>
                </a:lnTo>
                <a:lnTo>
                  <a:pt x="359638" y="80289"/>
                </a:lnTo>
                <a:lnTo>
                  <a:pt x="365442" y="80289"/>
                </a:lnTo>
                <a:lnTo>
                  <a:pt x="375081" y="73977"/>
                </a:lnTo>
                <a:lnTo>
                  <a:pt x="376466" y="78181"/>
                </a:lnTo>
                <a:lnTo>
                  <a:pt x="378980" y="80289"/>
                </a:lnTo>
                <a:lnTo>
                  <a:pt x="385114" y="80289"/>
                </a:lnTo>
                <a:lnTo>
                  <a:pt x="391147" y="72974"/>
                </a:lnTo>
                <a:lnTo>
                  <a:pt x="391274" y="71208"/>
                </a:lnTo>
                <a:close/>
              </a:path>
              <a:path w="483870" h="80644">
                <a:moveTo>
                  <a:pt x="483628" y="76796"/>
                </a:moveTo>
                <a:lnTo>
                  <a:pt x="480644" y="76796"/>
                </a:lnTo>
                <a:lnTo>
                  <a:pt x="478650" y="76301"/>
                </a:lnTo>
                <a:lnTo>
                  <a:pt x="476592" y="74345"/>
                </a:lnTo>
                <a:lnTo>
                  <a:pt x="476084" y="72313"/>
                </a:lnTo>
                <a:lnTo>
                  <a:pt x="476084" y="44361"/>
                </a:lnTo>
                <a:lnTo>
                  <a:pt x="474649" y="40500"/>
                </a:lnTo>
                <a:lnTo>
                  <a:pt x="468922" y="34645"/>
                </a:lnTo>
                <a:lnTo>
                  <a:pt x="465353" y="33185"/>
                </a:lnTo>
                <a:lnTo>
                  <a:pt x="455536" y="33185"/>
                </a:lnTo>
                <a:lnTo>
                  <a:pt x="450176" y="36144"/>
                </a:lnTo>
                <a:lnTo>
                  <a:pt x="444982" y="42075"/>
                </a:lnTo>
                <a:lnTo>
                  <a:pt x="444982" y="33185"/>
                </a:lnTo>
                <a:lnTo>
                  <a:pt x="442836" y="33185"/>
                </a:lnTo>
                <a:lnTo>
                  <a:pt x="428967" y="34531"/>
                </a:lnTo>
                <a:lnTo>
                  <a:pt x="428967" y="36614"/>
                </a:lnTo>
                <a:lnTo>
                  <a:pt x="432041" y="36614"/>
                </a:lnTo>
                <a:lnTo>
                  <a:pt x="434047" y="37045"/>
                </a:lnTo>
                <a:lnTo>
                  <a:pt x="435927" y="38722"/>
                </a:lnTo>
                <a:lnTo>
                  <a:pt x="436397" y="40474"/>
                </a:lnTo>
                <a:lnTo>
                  <a:pt x="436397" y="71780"/>
                </a:lnTo>
                <a:lnTo>
                  <a:pt x="436003" y="74079"/>
                </a:lnTo>
                <a:lnTo>
                  <a:pt x="434454" y="76250"/>
                </a:lnTo>
                <a:lnTo>
                  <a:pt x="432371" y="76796"/>
                </a:lnTo>
                <a:lnTo>
                  <a:pt x="428967" y="76796"/>
                </a:lnTo>
                <a:lnTo>
                  <a:pt x="428967" y="78879"/>
                </a:lnTo>
                <a:lnTo>
                  <a:pt x="452412" y="78879"/>
                </a:lnTo>
                <a:lnTo>
                  <a:pt x="452412" y="76796"/>
                </a:lnTo>
                <a:lnTo>
                  <a:pt x="449364" y="76796"/>
                </a:lnTo>
                <a:lnTo>
                  <a:pt x="447357" y="76301"/>
                </a:lnTo>
                <a:lnTo>
                  <a:pt x="445465" y="74295"/>
                </a:lnTo>
                <a:lnTo>
                  <a:pt x="444982" y="71945"/>
                </a:lnTo>
                <a:lnTo>
                  <a:pt x="444982" y="46494"/>
                </a:lnTo>
                <a:lnTo>
                  <a:pt x="449237" y="40690"/>
                </a:lnTo>
                <a:lnTo>
                  <a:pt x="453453" y="37782"/>
                </a:lnTo>
                <a:lnTo>
                  <a:pt x="460527" y="37782"/>
                </a:lnTo>
                <a:lnTo>
                  <a:pt x="462902" y="38709"/>
                </a:lnTo>
                <a:lnTo>
                  <a:pt x="466623" y="42392"/>
                </a:lnTo>
                <a:lnTo>
                  <a:pt x="467563" y="44869"/>
                </a:lnTo>
                <a:lnTo>
                  <a:pt x="467563" y="73431"/>
                </a:lnTo>
                <a:lnTo>
                  <a:pt x="467017" y="74904"/>
                </a:lnTo>
                <a:lnTo>
                  <a:pt x="464845" y="76415"/>
                </a:lnTo>
                <a:lnTo>
                  <a:pt x="462838" y="76796"/>
                </a:lnTo>
                <a:lnTo>
                  <a:pt x="459892" y="76796"/>
                </a:lnTo>
                <a:lnTo>
                  <a:pt x="459892" y="78879"/>
                </a:lnTo>
                <a:lnTo>
                  <a:pt x="483628" y="78879"/>
                </a:lnTo>
                <a:lnTo>
                  <a:pt x="483628" y="76796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12932" y="1189690"/>
            <a:ext cx="771526" cy="60973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2865091" y="1094271"/>
            <a:ext cx="2101850" cy="21590"/>
            <a:chOff x="2865091" y="1094271"/>
            <a:chExt cx="2101850" cy="21590"/>
          </a:xfrm>
        </p:grpSpPr>
        <p:sp>
          <p:nvSpPr>
            <p:cNvPr id="9" name="object 9"/>
            <p:cNvSpPr/>
            <p:nvPr/>
          </p:nvSpPr>
          <p:spPr>
            <a:xfrm>
              <a:off x="2865091" y="1104552"/>
              <a:ext cx="2101850" cy="0"/>
            </a:xfrm>
            <a:custGeom>
              <a:avLst/>
              <a:gdLst/>
              <a:ahLst/>
              <a:cxnLst/>
              <a:rect l="l" t="t" r="r" b="b"/>
              <a:pathLst>
                <a:path w="2101850">
                  <a:moveTo>
                    <a:pt x="0" y="0"/>
                  </a:moveTo>
                  <a:lnTo>
                    <a:pt x="2101684" y="0"/>
                  </a:lnTo>
                </a:path>
              </a:pathLst>
            </a:custGeom>
            <a:ln w="317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772205" y="1094271"/>
              <a:ext cx="104775" cy="21590"/>
            </a:xfrm>
            <a:custGeom>
              <a:avLst/>
              <a:gdLst/>
              <a:ahLst/>
              <a:cxnLst/>
              <a:rect l="l" t="t" r="r" b="b"/>
              <a:pathLst>
                <a:path w="104775" h="21590">
                  <a:moveTo>
                    <a:pt x="91401" y="0"/>
                  </a:moveTo>
                  <a:lnTo>
                    <a:pt x="0" y="0"/>
                  </a:lnTo>
                  <a:lnTo>
                    <a:pt x="13246" y="21107"/>
                  </a:lnTo>
                  <a:lnTo>
                    <a:pt x="104648" y="21107"/>
                  </a:lnTo>
                  <a:lnTo>
                    <a:pt x="91401" y="0"/>
                  </a:lnTo>
                  <a:close/>
                </a:path>
              </a:pathLst>
            </a:custGeom>
            <a:solidFill>
              <a:srgbClr val="0067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863609" y="1094271"/>
              <a:ext cx="104775" cy="21590"/>
            </a:xfrm>
            <a:custGeom>
              <a:avLst/>
              <a:gdLst/>
              <a:ahLst/>
              <a:cxnLst/>
              <a:rect l="l" t="t" r="r" b="b"/>
              <a:pathLst>
                <a:path w="104775" h="21590">
                  <a:moveTo>
                    <a:pt x="91401" y="0"/>
                  </a:moveTo>
                  <a:lnTo>
                    <a:pt x="0" y="0"/>
                  </a:lnTo>
                  <a:lnTo>
                    <a:pt x="13246" y="21107"/>
                  </a:lnTo>
                  <a:lnTo>
                    <a:pt x="104648" y="21107"/>
                  </a:lnTo>
                  <a:lnTo>
                    <a:pt x="9140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955012" y="1094271"/>
              <a:ext cx="104775" cy="21590"/>
            </a:xfrm>
            <a:custGeom>
              <a:avLst/>
              <a:gdLst/>
              <a:ahLst/>
              <a:cxnLst/>
              <a:rect l="l" t="t" r="r" b="b"/>
              <a:pathLst>
                <a:path w="104775" h="21590">
                  <a:moveTo>
                    <a:pt x="91401" y="0"/>
                  </a:moveTo>
                  <a:lnTo>
                    <a:pt x="0" y="0"/>
                  </a:lnTo>
                  <a:lnTo>
                    <a:pt x="13246" y="21107"/>
                  </a:lnTo>
                  <a:lnTo>
                    <a:pt x="104648" y="21107"/>
                  </a:lnTo>
                  <a:lnTo>
                    <a:pt x="91401" y="0"/>
                  </a:lnTo>
                  <a:close/>
                </a:path>
              </a:pathLst>
            </a:custGeom>
            <a:solidFill>
              <a:srgbClr val="BE1E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xfrm>
            <a:off x="1201407" y="9842500"/>
            <a:ext cx="5141595" cy="2292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30"/>
              </a:lnSpc>
            </a:pPr>
            <a:r>
              <a:rPr spc="-5" dirty="0"/>
              <a:t>Al</a:t>
            </a:r>
            <a:r>
              <a:rPr dirty="0"/>
              <a:t>l</a:t>
            </a:r>
            <a:r>
              <a:rPr spc="-5" dirty="0"/>
              <a:t> </a:t>
            </a:r>
            <a:r>
              <a:rPr dirty="0"/>
              <a:t>p</a:t>
            </a:r>
            <a:r>
              <a:rPr spc="35" dirty="0"/>
              <a:t>r</a:t>
            </a:r>
            <a:r>
              <a:rPr spc="-5" dirty="0"/>
              <a:t>ice</a:t>
            </a:r>
            <a:r>
              <a:rPr dirty="0"/>
              <a:t>s</a:t>
            </a:r>
            <a:r>
              <a:rPr spc="-5" dirty="0"/>
              <a:t> </a:t>
            </a:r>
            <a:r>
              <a:rPr dirty="0"/>
              <a:t>a</a:t>
            </a:r>
            <a:r>
              <a:rPr spc="-15" dirty="0"/>
              <a:t>r</a:t>
            </a:r>
            <a:r>
              <a:rPr dirty="0"/>
              <a:t>e</a:t>
            </a:r>
            <a:r>
              <a:rPr spc="-5" dirty="0"/>
              <a:t> i</a:t>
            </a:r>
            <a:r>
              <a:rPr dirty="0"/>
              <a:t>n</a:t>
            </a:r>
            <a:r>
              <a:rPr spc="-5" dirty="0"/>
              <a:t> </a:t>
            </a:r>
            <a:r>
              <a:rPr dirty="0"/>
              <a:t>Rupees and</a:t>
            </a:r>
            <a:r>
              <a:rPr spc="-5" dirty="0"/>
              <a:t> inclusi</a:t>
            </a:r>
            <a:r>
              <a:rPr spc="-30" dirty="0"/>
              <a:t>v</a:t>
            </a:r>
            <a:r>
              <a:rPr dirty="0"/>
              <a:t>e</a:t>
            </a:r>
            <a:r>
              <a:rPr spc="-5" dirty="0"/>
              <a:t> o</a:t>
            </a:r>
            <a:r>
              <a:rPr dirty="0"/>
              <a:t>f</a:t>
            </a:r>
            <a:r>
              <a:rPr spc="35" dirty="0"/>
              <a:t> </a:t>
            </a:r>
            <a:r>
              <a:rPr spc="-155" dirty="0"/>
              <a:t>V</a:t>
            </a:r>
            <a:r>
              <a:rPr spc="-100" dirty="0"/>
              <a:t>A</a:t>
            </a:r>
            <a:r>
              <a:rPr dirty="0"/>
              <a:t>T</a:t>
            </a:r>
            <a:r>
              <a:rPr spc="-5" dirty="0"/>
              <a:t> </a:t>
            </a:r>
            <a:r>
              <a:rPr dirty="0"/>
              <a:t>/</a:t>
            </a:r>
            <a:r>
              <a:rPr spc="-5" dirty="0"/>
              <a:t> </a:t>
            </a:r>
            <a:r>
              <a:rPr dirty="0"/>
              <a:t>Les p</a:t>
            </a:r>
            <a:r>
              <a:rPr spc="35" dirty="0"/>
              <a:t>r</a:t>
            </a:r>
            <a:r>
              <a:rPr spc="-5" dirty="0"/>
              <a:t>i</a:t>
            </a:r>
            <a:r>
              <a:rPr dirty="0"/>
              <a:t>x</a:t>
            </a:r>
            <a:r>
              <a:rPr spc="-5" dirty="0"/>
              <a:t> </a:t>
            </a:r>
            <a:r>
              <a:rPr dirty="0"/>
              <a:t>sont</a:t>
            </a:r>
            <a:r>
              <a:rPr spc="-5" dirty="0"/>
              <a:t> </a:t>
            </a:r>
            <a:r>
              <a:rPr dirty="0"/>
              <a:t>en</a:t>
            </a:r>
            <a:r>
              <a:rPr spc="-5" dirty="0"/>
              <a:t> </a:t>
            </a:r>
            <a:r>
              <a:rPr dirty="0"/>
              <a:t>Roupies et</a:t>
            </a:r>
            <a:r>
              <a:rPr spc="-5" dirty="0"/>
              <a:t> incluen</a:t>
            </a:r>
            <a:r>
              <a:rPr dirty="0"/>
              <a:t>t</a:t>
            </a:r>
            <a:r>
              <a:rPr spc="-5" dirty="0"/>
              <a:t> l</a:t>
            </a:r>
            <a:r>
              <a:rPr dirty="0"/>
              <a:t>a</a:t>
            </a:r>
            <a:r>
              <a:rPr spc="-170" dirty="0"/>
              <a:t> </a:t>
            </a:r>
            <a:r>
              <a:rPr spc="-5" dirty="0"/>
              <a:t>T</a:t>
            </a:r>
            <a:r>
              <a:rPr spc="-155" dirty="0"/>
              <a:t>V</a:t>
            </a:r>
            <a:r>
              <a:rPr dirty="0"/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45250" y="2984500"/>
            <a:ext cx="6010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7480">
              <a:spcBef>
                <a:spcPts val="5"/>
              </a:spcBef>
            </a:pPr>
            <a:r>
              <a:rPr lang="en-US" sz="1400" b="1" dirty="0">
                <a:solidFill>
                  <a:srgbClr val="414042"/>
                </a:solidFill>
                <a:latin typeface="Perpetua"/>
                <a:cs typeface="Perpetua"/>
              </a:rPr>
              <a:t>NR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23262" y="10332394"/>
            <a:ext cx="193323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">
              <a:lnSpc>
                <a:spcPts val="1235"/>
              </a:lnSpc>
            </a:pPr>
            <a:r>
              <a:rPr lang="en-US" sz="1400" dirty="0">
                <a:latin typeface="Perpetua"/>
                <a:cs typeface="Perpetua"/>
              </a:rPr>
              <a:t>Version </a:t>
            </a:r>
            <a:r>
              <a:rPr lang="en-US" sz="1400" dirty="0" smtClean="0">
                <a:latin typeface="Perpetua"/>
                <a:cs typeface="Perpetua"/>
              </a:rPr>
              <a:t>Date : Dec 2023</a:t>
            </a:r>
            <a:endParaRPr lang="en-US" sz="1400" dirty="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1303F6844BCE4CB95B2E482A79394D" ma:contentTypeVersion="14" ma:contentTypeDescription="Create a new document." ma:contentTypeScope="" ma:versionID="ca3469c17c46a250ca478684a36269f7">
  <xsd:schema xmlns:xsd="http://www.w3.org/2001/XMLSchema" xmlns:xs="http://www.w3.org/2001/XMLSchema" xmlns:p="http://schemas.microsoft.com/office/2006/metadata/properties" xmlns:ns3="3f19b34f-458f-4d3a-bc29-067e9c809acc" targetNamespace="http://schemas.microsoft.com/office/2006/metadata/properties" ma:root="true" ma:fieldsID="e3f67e7ea5135e063ce08508ddee4d84" ns3:_="">
    <xsd:import namespace="3f19b34f-458f-4d3a-bc29-067e9c809ac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19b34f-458f-4d3a-bc29-067e9c809a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f19b34f-458f-4d3a-bc29-067e9c809acc" xsi:nil="true"/>
  </documentManagement>
</p:properties>
</file>

<file path=customXml/itemProps1.xml><?xml version="1.0" encoding="utf-8"?>
<ds:datastoreItem xmlns:ds="http://schemas.openxmlformats.org/officeDocument/2006/customXml" ds:itemID="{6265E6DB-F890-4965-A6B5-6ECF71C1E1E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7F151A0-4317-4014-A2B1-AC13A8CD0F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19b34f-458f-4d3a-bc29-067e9c809a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3547CC0-F595-4D79-829F-CA883B81F864}">
  <ds:schemaRefs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3f19b34f-458f-4d3a-bc29-067e9c809acc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4594</TotalTime>
  <Words>1030</Words>
  <Application>Microsoft Office PowerPoint</Application>
  <PresentationFormat>Custom</PresentationFormat>
  <Paragraphs>214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Perpetua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AMBRE F&amp;B Secretary</dc:creator>
  <cp:lastModifiedBy>Aanshika Lubrun</cp:lastModifiedBy>
  <cp:revision>91</cp:revision>
  <cp:lastPrinted>2023-12-01T12:58:43Z</cp:lastPrinted>
  <dcterms:created xsi:type="dcterms:W3CDTF">2021-11-11T05:35:51Z</dcterms:created>
  <dcterms:modified xsi:type="dcterms:W3CDTF">2024-01-05T04:53:21Z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2021-11-10T00:00:00Z</vt:filetime>
  </property>
  <property fmtid="{D5CDD505-2E9C-101B-9397-08002B2CF9AE}" pid="3" name="Creator">
    <vt:lpwstr>Adobe InDesign 16.4 (Macintosh)</vt:lpwstr>
  </property>
  <property fmtid="{D5CDD505-2E9C-101B-9397-08002B2CF9AE}" pid="4" name="LastSaved">
    <vt:filetime>2021-11-11T00:00:00Z</vt:filetime>
  </property>
  <property fmtid="{D5CDD505-2E9C-101B-9397-08002B2CF9AE}" pid="5" name="ContentTypeId">
    <vt:lpwstr>0x010100E31303F6844BCE4CB95B2E482A79394D</vt:lpwstr>
  </property>
</Properties>
</file>